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 id="2147483930" r:id="rId2"/>
  </p:sldMasterIdLst>
  <p:notesMasterIdLst>
    <p:notesMasterId r:id="rId28"/>
  </p:notesMasterIdLst>
  <p:sldIdLst>
    <p:sldId id="256" r:id="rId3"/>
    <p:sldId id="259" r:id="rId4"/>
    <p:sldId id="271" r:id="rId5"/>
    <p:sldId id="266" r:id="rId6"/>
    <p:sldId id="267" r:id="rId7"/>
    <p:sldId id="278" r:id="rId8"/>
    <p:sldId id="273" r:id="rId9"/>
    <p:sldId id="288" r:id="rId10"/>
    <p:sldId id="281" r:id="rId11"/>
    <p:sldId id="279" r:id="rId12"/>
    <p:sldId id="270" r:id="rId13"/>
    <p:sldId id="274" r:id="rId14"/>
    <p:sldId id="286" r:id="rId15"/>
    <p:sldId id="280" r:id="rId16"/>
    <p:sldId id="282" r:id="rId17"/>
    <p:sldId id="284" r:id="rId18"/>
    <p:sldId id="263" r:id="rId19"/>
    <p:sldId id="285" r:id="rId20"/>
    <p:sldId id="260" r:id="rId21"/>
    <p:sldId id="261" r:id="rId22"/>
    <p:sldId id="264" r:id="rId23"/>
    <p:sldId id="276" r:id="rId24"/>
    <p:sldId id="265" r:id="rId25"/>
    <p:sldId id="289" r:id="rId26"/>
    <p:sldId id="283" r:id="rId27"/>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E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84035" autoAdjust="0"/>
  </p:normalViewPr>
  <p:slideViewPr>
    <p:cSldViewPr snapToGrid="0">
      <p:cViewPr varScale="1">
        <p:scale>
          <a:sx n="62" d="100"/>
          <a:sy n="62" d="100"/>
        </p:scale>
        <p:origin x="8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547C3-2CC2-4EC1-A24E-E0287C484B12}" type="datetimeFigureOut">
              <a:rPr lang="es-GT" smtClean="0"/>
              <a:t>13/11/2015</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930F1-2744-4353-8404-36291F14C57E}" type="slidenum">
              <a:rPr lang="es-GT" smtClean="0"/>
              <a:t>‹Nº›</a:t>
            </a:fld>
            <a:endParaRPr lang="es-GT"/>
          </a:p>
        </p:txBody>
      </p:sp>
    </p:spTree>
    <p:extLst>
      <p:ext uri="{BB962C8B-B14F-4D97-AF65-F5344CB8AC3E}">
        <p14:creationId xmlns:p14="http://schemas.microsoft.com/office/powerpoint/2010/main" val="1584833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Mencionar publicidad en </a:t>
            </a:r>
            <a:r>
              <a:rPr lang="es-GT" dirty="0" err="1" smtClean="0"/>
              <a:t>transmetro</a:t>
            </a:r>
            <a:endParaRPr lang="es-GT" dirty="0"/>
          </a:p>
        </p:txBody>
      </p:sp>
      <p:sp>
        <p:nvSpPr>
          <p:cNvPr id="4" name="Marcador de número de diapositiva 3"/>
          <p:cNvSpPr>
            <a:spLocks noGrp="1"/>
          </p:cNvSpPr>
          <p:nvPr>
            <p:ph type="sldNum" sz="quarter" idx="10"/>
          </p:nvPr>
        </p:nvSpPr>
        <p:spPr/>
        <p:txBody>
          <a:bodyPr/>
          <a:lstStyle/>
          <a:p>
            <a:fld id="{9F6930F1-2744-4353-8404-36291F14C57E}" type="slidenum">
              <a:rPr lang="es-GT" smtClean="0"/>
              <a:t>3</a:t>
            </a:fld>
            <a:endParaRPr lang="es-GT"/>
          </a:p>
        </p:txBody>
      </p:sp>
    </p:spTree>
    <p:extLst>
      <p:ext uri="{BB962C8B-B14F-4D97-AF65-F5344CB8AC3E}">
        <p14:creationId xmlns:p14="http://schemas.microsoft.com/office/powerpoint/2010/main" val="391506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9F6930F1-2744-4353-8404-36291F14C57E}" type="slidenum">
              <a:rPr lang="es-GT" smtClean="0"/>
              <a:t>9</a:t>
            </a:fld>
            <a:endParaRPr lang="es-GT"/>
          </a:p>
        </p:txBody>
      </p:sp>
    </p:spTree>
    <p:extLst>
      <p:ext uri="{BB962C8B-B14F-4D97-AF65-F5344CB8AC3E}">
        <p14:creationId xmlns:p14="http://schemas.microsoft.com/office/powerpoint/2010/main" val="139985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Puede ser un gana </a:t>
            </a:r>
            <a:r>
              <a:rPr lang="es-GT" dirty="0" err="1" smtClean="0"/>
              <a:t>gana</a:t>
            </a:r>
            <a:r>
              <a:rPr lang="es-GT" dirty="0" smtClean="0"/>
              <a:t> o un pierde </a:t>
            </a:r>
            <a:r>
              <a:rPr lang="es-GT" dirty="0" err="1" smtClean="0"/>
              <a:t>pierde</a:t>
            </a:r>
            <a:r>
              <a:rPr lang="es-GT" dirty="0" smtClean="0"/>
              <a:t>…</a:t>
            </a:r>
          </a:p>
          <a:p>
            <a:r>
              <a:rPr lang="es-GT" dirty="0" smtClean="0"/>
              <a:t>Las Redes</a:t>
            </a:r>
            <a:r>
              <a:rPr lang="es-GT" baseline="0" dirty="0" smtClean="0"/>
              <a:t> sociales </a:t>
            </a:r>
            <a:r>
              <a:rPr lang="es-GT" dirty="0" smtClean="0"/>
              <a:t>Pueden usarse para conocer un electorado, enviar información diseñada para convencer y no necesariamente honesta, pero también puede ser usada para comunicar información que no aparece en medios oficiales y noticias,</a:t>
            </a:r>
            <a:r>
              <a:rPr lang="es-GT" baseline="0" dirty="0" smtClean="0"/>
              <a:t> para organizarse (sociedad civil) armar movimientos como </a:t>
            </a:r>
            <a:r>
              <a:rPr lang="es-GT" baseline="0" dirty="0" err="1" smtClean="0"/>
              <a:t>RenuciaYA</a:t>
            </a:r>
            <a:endParaRPr lang="es-GT" baseline="0" dirty="0" smtClean="0"/>
          </a:p>
          <a:p>
            <a:endParaRPr lang="es-GT" baseline="0" dirty="0" smtClean="0"/>
          </a:p>
          <a:p>
            <a:r>
              <a:rPr lang="es-GT" sz="1200" b="0" i="0" kern="1200" dirty="0" smtClean="0">
                <a:solidFill>
                  <a:schemeClr val="tx1"/>
                </a:solidFill>
                <a:effectLst/>
                <a:latin typeface="+mn-lt"/>
                <a:ea typeface="+mn-ea"/>
                <a:cs typeface="+mn-cs"/>
              </a:rPr>
              <a:t>El uso de las redes sociales es fundamental para </a:t>
            </a:r>
            <a:r>
              <a:rPr lang="es-GT" sz="1200" b="1" i="0" kern="1200" dirty="0" smtClean="0">
                <a:solidFill>
                  <a:schemeClr val="tx1"/>
                </a:solidFill>
                <a:effectLst/>
                <a:latin typeface="+mn-lt"/>
                <a:ea typeface="+mn-ea"/>
                <a:cs typeface="+mn-cs"/>
              </a:rPr>
              <a:t>mejorar la comunicación política</a:t>
            </a:r>
            <a:r>
              <a:rPr lang="es-GT" sz="1200" b="0" i="0" kern="1200" dirty="0" smtClean="0">
                <a:solidFill>
                  <a:schemeClr val="tx1"/>
                </a:solidFill>
                <a:effectLst/>
                <a:latin typeface="+mn-lt"/>
                <a:ea typeface="+mn-ea"/>
                <a:cs typeface="+mn-cs"/>
              </a:rPr>
              <a:t> entre nuestros representantes y la sociedad en general. Sin embargo, algunos de los errores más clásicos suponen verdaderos quebraderos de cabeza y problemas para nuestros representantes públicos. Un uso adecuado de las nuevas tecnologías es algo imprescindible para que las redes sociales no se conviertan en un arma de doble filo.</a:t>
            </a:r>
            <a:endParaRPr lang="es-GT" baseline="0" dirty="0" smtClean="0"/>
          </a:p>
          <a:p>
            <a:endParaRPr lang="es-GT" baseline="0" dirty="0" smtClean="0"/>
          </a:p>
          <a:p>
            <a:endParaRPr lang="es-GT" dirty="0"/>
          </a:p>
        </p:txBody>
      </p:sp>
      <p:sp>
        <p:nvSpPr>
          <p:cNvPr id="4" name="Marcador de número de diapositiva 3"/>
          <p:cNvSpPr>
            <a:spLocks noGrp="1"/>
          </p:cNvSpPr>
          <p:nvPr>
            <p:ph type="sldNum" sz="quarter" idx="10"/>
          </p:nvPr>
        </p:nvSpPr>
        <p:spPr/>
        <p:txBody>
          <a:bodyPr/>
          <a:lstStyle/>
          <a:p>
            <a:fld id="{198EA129-0A2C-4765-A67F-FA95361CE795}" type="slidenum">
              <a:rPr lang="es-GT" smtClean="0"/>
              <a:t>11</a:t>
            </a:fld>
            <a:endParaRPr lang="es-GT"/>
          </a:p>
        </p:txBody>
      </p:sp>
    </p:spTree>
    <p:extLst>
      <p:ext uri="{BB962C8B-B14F-4D97-AF65-F5344CB8AC3E}">
        <p14:creationId xmlns:p14="http://schemas.microsoft.com/office/powerpoint/2010/main" val="273796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Si bebe no maneje, o si bebe no </a:t>
            </a:r>
            <a:r>
              <a:rPr lang="es-GT" dirty="0" err="1" smtClean="0"/>
              <a:t>twetee</a:t>
            </a:r>
            <a:r>
              <a:rPr lang="es-GT" dirty="0" smtClean="0"/>
              <a:t>… es fácil meter la pata…</a:t>
            </a:r>
          </a:p>
        </p:txBody>
      </p:sp>
      <p:sp>
        <p:nvSpPr>
          <p:cNvPr id="4" name="Marcador de número de diapositiva 3"/>
          <p:cNvSpPr>
            <a:spLocks noGrp="1"/>
          </p:cNvSpPr>
          <p:nvPr>
            <p:ph type="sldNum" sz="quarter" idx="10"/>
          </p:nvPr>
        </p:nvSpPr>
        <p:spPr/>
        <p:txBody>
          <a:bodyPr/>
          <a:lstStyle/>
          <a:p>
            <a:fld id="{9F6930F1-2744-4353-8404-36291F14C57E}" type="slidenum">
              <a:rPr lang="es-GT" smtClean="0"/>
              <a:t>14</a:t>
            </a:fld>
            <a:endParaRPr lang="es-GT"/>
          </a:p>
        </p:txBody>
      </p:sp>
    </p:spTree>
    <p:extLst>
      <p:ext uri="{BB962C8B-B14F-4D97-AF65-F5344CB8AC3E}">
        <p14:creationId xmlns:p14="http://schemas.microsoft.com/office/powerpoint/2010/main" val="338974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9F6930F1-2744-4353-8404-36291F14C57E}" type="slidenum">
              <a:rPr lang="es-GT" smtClean="0"/>
              <a:t>17</a:t>
            </a:fld>
            <a:endParaRPr lang="es-GT"/>
          </a:p>
        </p:txBody>
      </p:sp>
    </p:spTree>
    <p:extLst>
      <p:ext uri="{BB962C8B-B14F-4D97-AF65-F5344CB8AC3E}">
        <p14:creationId xmlns:p14="http://schemas.microsoft.com/office/powerpoint/2010/main" val="34611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GT" sz="1200" b="1" i="0" kern="1200" dirty="0" smtClean="0">
                <a:solidFill>
                  <a:schemeClr val="tx1"/>
                </a:solidFill>
                <a:effectLst/>
                <a:latin typeface="+mn-lt"/>
                <a:ea typeface="+mn-ea"/>
                <a:cs typeface="+mn-cs"/>
              </a:rPr>
              <a:t>¿Qué cambios podría hacer Change.org para que las campañas de firmas tuviesen validez legal?</a:t>
            </a:r>
            <a:endParaRPr lang="es-GT" sz="1200" b="0" i="0" kern="1200" dirty="0" smtClean="0">
              <a:solidFill>
                <a:schemeClr val="tx1"/>
              </a:solidFill>
              <a:effectLst/>
              <a:latin typeface="+mn-lt"/>
              <a:ea typeface="+mn-ea"/>
              <a:cs typeface="+mn-cs"/>
            </a:endParaRPr>
          </a:p>
          <a:p>
            <a:pPr fontAlgn="base"/>
            <a:r>
              <a:rPr lang="es-GT" sz="1200" b="0" i="0" kern="1200" dirty="0" smtClean="0">
                <a:solidFill>
                  <a:schemeClr val="tx1"/>
                </a:solidFill>
                <a:effectLst/>
                <a:latin typeface="+mn-lt"/>
                <a:ea typeface="+mn-ea"/>
                <a:cs typeface="+mn-cs"/>
              </a:rPr>
              <a:t>– Introducir el campo DNI: fundamental para que la firma sea válida jurídicamente hablando.</a:t>
            </a:r>
          </a:p>
          <a:p>
            <a:pPr fontAlgn="base"/>
            <a:r>
              <a:rPr lang="es-GT" sz="1200" b="0" i="0" kern="1200" dirty="0" smtClean="0">
                <a:solidFill>
                  <a:schemeClr val="tx1"/>
                </a:solidFill>
                <a:effectLst/>
                <a:latin typeface="+mn-lt"/>
                <a:ea typeface="+mn-ea"/>
                <a:cs typeface="+mn-cs"/>
              </a:rPr>
              <a:t>– Establecer los campos Nombre, primer apellido y segundo apellido.</a:t>
            </a:r>
          </a:p>
          <a:p>
            <a:pPr fontAlgn="base"/>
            <a:r>
              <a:rPr lang="es-GT" sz="1200" b="0" i="0" kern="1200" dirty="0" smtClean="0">
                <a:solidFill>
                  <a:schemeClr val="tx1"/>
                </a:solidFill>
                <a:effectLst/>
                <a:latin typeface="+mn-lt"/>
                <a:ea typeface="+mn-ea"/>
                <a:cs typeface="+mn-cs"/>
              </a:rPr>
              <a:t>– Restringir los registros por dirección IP y navegador.</a:t>
            </a:r>
          </a:p>
          <a:p>
            <a:pPr fontAlgn="base"/>
            <a:r>
              <a:rPr lang="es-GT" sz="1200" b="0" i="0" kern="1200" dirty="0" smtClean="0">
                <a:solidFill>
                  <a:schemeClr val="tx1"/>
                </a:solidFill>
                <a:effectLst/>
                <a:latin typeface="+mn-lt"/>
                <a:ea typeface="+mn-ea"/>
                <a:cs typeface="+mn-cs"/>
              </a:rPr>
              <a:t>– Utilizar el sistema de DNI electrónico (que, por cierto, hasta la fecha, parece que lo único para lo que ha servido es para hacer ver que la Administración se ha modernizado).</a:t>
            </a:r>
          </a:p>
          <a:p>
            <a:r>
              <a:rPr lang="es-GT" dirty="0" smtClean="0"/>
              <a:t>https://andresrozados.wordpress.com/2013/05/22/para-que-sirve-firmar-una-peticion-en-change-org/ </a:t>
            </a:r>
            <a:endParaRPr lang="es-GT" dirty="0"/>
          </a:p>
        </p:txBody>
      </p:sp>
      <p:sp>
        <p:nvSpPr>
          <p:cNvPr id="4" name="Marcador de número de diapositiva 3"/>
          <p:cNvSpPr>
            <a:spLocks noGrp="1"/>
          </p:cNvSpPr>
          <p:nvPr>
            <p:ph type="sldNum" sz="quarter" idx="10"/>
          </p:nvPr>
        </p:nvSpPr>
        <p:spPr/>
        <p:txBody>
          <a:bodyPr/>
          <a:lstStyle/>
          <a:p>
            <a:fld id="{9F6930F1-2744-4353-8404-36291F14C57E}" type="slidenum">
              <a:rPr lang="es-GT" smtClean="0"/>
              <a:t>19</a:t>
            </a:fld>
            <a:endParaRPr lang="es-GT"/>
          </a:p>
        </p:txBody>
      </p:sp>
    </p:spTree>
    <p:extLst>
      <p:ext uri="{BB962C8B-B14F-4D97-AF65-F5344CB8AC3E}">
        <p14:creationId xmlns:p14="http://schemas.microsoft.com/office/powerpoint/2010/main" val="240242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9F6930F1-2744-4353-8404-36291F14C57E}" type="slidenum">
              <a:rPr lang="es-GT" smtClean="0"/>
              <a:t>20</a:t>
            </a:fld>
            <a:endParaRPr lang="es-GT"/>
          </a:p>
        </p:txBody>
      </p:sp>
    </p:spTree>
    <p:extLst>
      <p:ext uri="{BB962C8B-B14F-4D97-AF65-F5344CB8AC3E}">
        <p14:creationId xmlns:p14="http://schemas.microsoft.com/office/powerpoint/2010/main" val="56915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9F6930F1-2744-4353-8404-36291F14C57E}" type="slidenum">
              <a:rPr lang="es-GT" smtClean="0"/>
              <a:t>25</a:t>
            </a:fld>
            <a:endParaRPr lang="es-GT"/>
          </a:p>
        </p:txBody>
      </p:sp>
    </p:spTree>
    <p:extLst>
      <p:ext uri="{BB962C8B-B14F-4D97-AF65-F5344CB8AC3E}">
        <p14:creationId xmlns:p14="http://schemas.microsoft.com/office/powerpoint/2010/main" val="80655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7D77746-9820-47BD-A0E8-A9FEC8F65C64}" type="datetimeFigureOut">
              <a:rPr lang="es-GT" smtClean="0"/>
              <a:t>13/11/2015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118236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D77746-9820-47BD-A0E8-A9FEC8F65C64}" type="datetimeFigureOut">
              <a:rPr lang="es-GT" smtClean="0"/>
              <a:t>13/11/2015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229685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D77746-9820-47BD-A0E8-A9FEC8F65C64}" type="datetimeFigureOut">
              <a:rPr lang="es-GT" smtClean="0"/>
              <a:t>13/11/2015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24433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7D77746-9820-47BD-A0E8-A9FEC8F65C64}" type="datetimeFigureOut">
              <a:rPr lang="es-GT" smtClean="0"/>
              <a:t>13/11/2015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1030894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D77746-9820-47BD-A0E8-A9FEC8F65C64}" type="datetimeFigureOut">
              <a:rPr lang="es-GT" smtClean="0"/>
              <a:t>13/11/2015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77F1B0C-2AAB-4E1E-91D7-4509E87D50F3}" type="slidenum">
              <a:rPr lang="es-GT" smtClean="0"/>
              <a:t>‹Nº›</a:t>
            </a:fld>
            <a:endParaRPr lang="es-GT"/>
          </a:p>
        </p:txBody>
      </p:sp>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9041163" y="2054471"/>
            <a:ext cx="4918706" cy="1055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ángulo 7"/>
          <p:cNvSpPr/>
          <p:nvPr userDrawn="1"/>
        </p:nvSpPr>
        <p:spPr>
          <a:xfrm>
            <a:off x="0" y="0"/>
            <a:ext cx="341194" cy="6858000"/>
          </a:xfrm>
          <a:prstGeom prst="rect">
            <a:avLst/>
          </a:prstGeom>
          <a:solidFill>
            <a:srgbClr val="F18E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907910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7D77746-9820-47BD-A0E8-A9FEC8F65C64}" type="datetimeFigureOut">
              <a:rPr lang="es-GT" smtClean="0"/>
              <a:t>13/11/2015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77F1B0C-2AAB-4E1E-91D7-4509E87D50F3}" type="slidenum">
              <a:rPr lang="es-GT" smtClean="0"/>
              <a:t>‹Nº›</a:t>
            </a:fld>
            <a:endParaRPr lang="es-GT"/>
          </a:p>
        </p:txBody>
      </p:sp>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9041163" y="2054471"/>
            <a:ext cx="4918706" cy="1055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ángulo 7"/>
          <p:cNvSpPr/>
          <p:nvPr userDrawn="1"/>
        </p:nvSpPr>
        <p:spPr>
          <a:xfrm>
            <a:off x="0" y="0"/>
            <a:ext cx="341194" cy="6858000"/>
          </a:xfrm>
          <a:prstGeom prst="rect">
            <a:avLst/>
          </a:prstGeom>
          <a:solidFill>
            <a:srgbClr val="F18E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1263198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7D77746-9820-47BD-A0E8-A9FEC8F65C64}" type="datetimeFigureOut">
              <a:rPr lang="es-GT" smtClean="0"/>
              <a:t>13/11/2015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1305986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A7D77746-9820-47BD-A0E8-A9FEC8F65C64}" type="datetimeFigureOut">
              <a:rPr lang="es-GT" smtClean="0"/>
              <a:t>13/11/2015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C77F1B0C-2AAB-4E1E-91D7-4509E87D50F3}" type="slidenum">
              <a:rPr lang="es-GT" smtClean="0"/>
              <a:t>‹Nº›</a:t>
            </a:fld>
            <a:endParaRPr lang="es-GT"/>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5446685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D77746-9820-47BD-A0E8-A9FEC8F65C64}" type="datetimeFigureOut">
              <a:rPr lang="es-GT" smtClean="0"/>
              <a:t>13/11/2015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C77F1B0C-2AAB-4E1E-91D7-4509E87D50F3}" type="slidenum">
              <a:rPr lang="es-GT" smtClean="0"/>
              <a:t>‹Nº›</a:t>
            </a:fld>
            <a:endParaRPr lang="es-GT"/>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8315433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77746-9820-47BD-A0E8-A9FEC8F65C64}" type="datetimeFigureOut">
              <a:rPr lang="es-GT" smtClean="0"/>
              <a:t>13/11/2015</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36942594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D77746-9820-47BD-A0E8-A9FEC8F65C64}" type="datetimeFigureOut">
              <a:rPr lang="es-GT" smtClean="0"/>
              <a:t>13/11/2015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11189414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D77746-9820-47BD-A0E8-A9FEC8F65C64}" type="datetimeFigureOut">
              <a:rPr lang="es-GT" smtClean="0"/>
              <a:t>13/11/2015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176805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D77746-9820-47BD-A0E8-A9FEC8F65C64}" type="datetimeFigureOut">
              <a:rPr lang="es-GT" smtClean="0"/>
              <a:t>13/11/2015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77F1B0C-2AAB-4E1E-91D7-4509E87D50F3}" type="slidenum">
              <a:rPr lang="es-GT" smtClean="0"/>
              <a:t>‹Nº›</a:t>
            </a:fld>
            <a:endParaRPr lang="es-GT"/>
          </a:p>
        </p:txBody>
      </p:sp>
      <p:pic>
        <p:nvPicPr>
          <p:cNvPr id="8" name="Imagen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9041163" y="2054471"/>
            <a:ext cx="4918706" cy="1055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ángulo 8"/>
          <p:cNvSpPr/>
          <p:nvPr userDrawn="1"/>
        </p:nvSpPr>
        <p:spPr>
          <a:xfrm>
            <a:off x="0" y="0"/>
            <a:ext cx="341194" cy="6858000"/>
          </a:xfrm>
          <a:prstGeom prst="rect">
            <a:avLst/>
          </a:prstGeom>
          <a:solidFill>
            <a:srgbClr val="F18E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34849445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7D77746-9820-47BD-A0E8-A9FEC8F65C64}" type="datetimeFigureOut">
              <a:rPr lang="es-GT" smtClean="0"/>
              <a:t>13/11/2015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77F1B0C-2AAB-4E1E-91D7-4509E87D50F3}" type="slidenum">
              <a:rPr lang="es-GT" smtClean="0"/>
              <a:t>‹Nº›</a:t>
            </a:fld>
            <a:endParaRPr lang="es-GT"/>
          </a:p>
        </p:txBody>
      </p:sp>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9041163" y="2054471"/>
            <a:ext cx="4918706" cy="1055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ángulo 7"/>
          <p:cNvSpPr/>
          <p:nvPr userDrawn="1"/>
        </p:nvSpPr>
        <p:spPr>
          <a:xfrm>
            <a:off x="0" y="0"/>
            <a:ext cx="341194" cy="6858000"/>
          </a:xfrm>
          <a:prstGeom prst="rect">
            <a:avLst/>
          </a:prstGeom>
          <a:solidFill>
            <a:srgbClr val="F18E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18179332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D77746-9820-47BD-A0E8-A9FEC8F65C64}" type="datetimeFigureOut">
              <a:rPr lang="es-GT" smtClean="0"/>
              <a:t>13/11/2015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77F1B0C-2AAB-4E1E-91D7-4509E87D50F3}" type="slidenum">
              <a:rPr lang="es-GT" smtClean="0"/>
              <a:t>‹Nº›</a:t>
            </a:fld>
            <a:endParaRPr lang="es-GT"/>
          </a:p>
        </p:txBody>
      </p:sp>
      <p:pic>
        <p:nvPicPr>
          <p:cNvPr id="7" name="Imagen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9041163" y="2054471"/>
            <a:ext cx="4918706" cy="1055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ángulo 7"/>
          <p:cNvSpPr/>
          <p:nvPr userDrawn="1"/>
        </p:nvSpPr>
        <p:spPr>
          <a:xfrm>
            <a:off x="0" y="0"/>
            <a:ext cx="341194" cy="6858000"/>
          </a:xfrm>
          <a:prstGeom prst="rect">
            <a:avLst/>
          </a:prstGeom>
          <a:solidFill>
            <a:srgbClr val="F18E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30137402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7D77746-9820-47BD-A0E8-A9FEC8F65C64}" type="datetimeFigureOut">
              <a:rPr lang="es-GT" smtClean="0"/>
              <a:t>13/11/2015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390887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7D77746-9820-47BD-A0E8-A9FEC8F65C64}" type="datetimeFigureOut">
              <a:rPr lang="es-GT" smtClean="0"/>
              <a:t>13/11/2015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363549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A7D77746-9820-47BD-A0E8-A9FEC8F65C64}" type="datetimeFigureOut">
              <a:rPr lang="es-GT" smtClean="0"/>
              <a:t>13/11/2015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C77F1B0C-2AAB-4E1E-91D7-4509E87D50F3}" type="slidenum">
              <a:rPr lang="es-GT" smtClean="0"/>
              <a:t>‹Nº›</a:t>
            </a:fld>
            <a:endParaRPr lang="es-GT"/>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09606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D77746-9820-47BD-A0E8-A9FEC8F65C64}" type="datetimeFigureOut">
              <a:rPr lang="es-GT" smtClean="0"/>
              <a:t>13/11/2015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C77F1B0C-2AAB-4E1E-91D7-4509E87D50F3}" type="slidenum">
              <a:rPr lang="es-GT" smtClean="0"/>
              <a:t>‹Nº›</a:t>
            </a:fld>
            <a:endParaRPr lang="es-GT"/>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12016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77746-9820-47BD-A0E8-A9FEC8F65C64}" type="datetimeFigureOut">
              <a:rPr lang="es-GT" smtClean="0"/>
              <a:t>13/11/2015</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367690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D77746-9820-47BD-A0E8-A9FEC8F65C64}" type="datetimeFigureOut">
              <a:rPr lang="es-GT" smtClean="0"/>
              <a:t>13/11/2015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286495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D77746-9820-47BD-A0E8-A9FEC8F65C64}" type="datetimeFigureOut">
              <a:rPr lang="es-GT" smtClean="0"/>
              <a:t>13/11/2015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77F1B0C-2AAB-4E1E-91D7-4509E87D50F3}" type="slidenum">
              <a:rPr lang="es-GT" smtClean="0"/>
              <a:t>‹Nº›</a:t>
            </a:fld>
            <a:endParaRPr lang="es-GT"/>
          </a:p>
        </p:txBody>
      </p:sp>
    </p:spTree>
    <p:extLst>
      <p:ext uri="{BB962C8B-B14F-4D97-AF65-F5344CB8AC3E}">
        <p14:creationId xmlns:p14="http://schemas.microsoft.com/office/powerpoint/2010/main" val="176303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7D77746-9820-47BD-A0E8-A9FEC8F65C64}" type="datetimeFigureOut">
              <a:rPr lang="es-GT" smtClean="0"/>
              <a:t>13/11/2015</a:t>
            </a:fld>
            <a:endParaRPr lang="es-G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GT"/>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77F1B0C-2AAB-4E1E-91D7-4509E87D50F3}" type="slidenum">
              <a:rPr lang="es-GT" smtClean="0"/>
              <a:t>‹Nº›</a:t>
            </a:fld>
            <a:endParaRPr lang="es-GT"/>
          </a:p>
        </p:txBody>
      </p:sp>
    </p:spTree>
    <p:extLst>
      <p:ext uri="{BB962C8B-B14F-4D97-AF65-F5344CB8AC3E}">
        <p14:creationId xmlns:p14="http://schemas.microsoft.com/office/powerpoint/2010/main" val="41500449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7D77746-9820-47BD-A0E8-A9FEC8F65C64}" type="datetimeFigureOut">
              <a:rPr lang="es-GT" smtClean="0"/>
              <a:t>13/11/2015</a:t>
            </a:fld>
            <a:endParaRPr lang="es-G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GT"/>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77F1B0C-2AAB-4E1E-91D7-4509E87D50F3}" type="slidenum">
              <a:rPr lang="es-GT" smtClean="0"/>
              <a:t>‹Nº›</a:t>
            </a:fld>
            <a:endParaRPr lang="es-GT"/>
          </a:p>
        </p:txBody>
      </p:sp>
    </p:spTree>
    <p:extLst>
      <p:ext uri="{BB962C8B-B14F-4D97-AF65-F5344CB8AC3E}">
        <p14:creationId xmlns:p14="http://schemas.microsoft.com/office/powerpoint/2010/main" val="317418938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hyperlink" Target="https://youtu.be/osQLwyM6odU" TargetMode="External"/><Relationship Id="rId13" Type="http://schemas.openxmlformats.org/officeDocument/2006/relationships/hyperlink" Target="https://youtu.be/NsNbtV2ujwo" TargetMode="External"/><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youtu.be/t0Q9xNTqy84" TargetMode="External"/><Relationship Id="rId11" Type="http://schemas.openxmlformats.org/officeDocument/2006/relationships/hyperlink" Target="https://youtu.be/3wStcJvPMiE" TargetMode="External"/><Relationship Id="rId5" Type="http://schemas.openxmlformats.org/officeDocument/2006/relationships/image" Target="../media/image33.png"/><Relationship Id="rId10" Type="http://schemas.openxmlformats.org/officeDocument/2006/relationships/hyperlink" Target="https://youtu.be/8sgL_QtdzNc" TargetMode="External"/><Relationship Id="rId4" Type="http://schemas.openxmlformats.org/officeDocument/2006/relationships/hyperlink" Target="https://youtu.be/gDPbtOUodrQ" TargetMode="External"/><Relationship Id="rId9" Type="http://schemas.openxmlformats.org/officeDocument/2006/relationships/image" Target="../media/image35.png"/><Relationship Id="rId14" Type="http://schemas.openxmlformats.org/officeDocument/2006/relationships/hyperlink" Target="https://www.youtube.com/watch?v=3f0dy2RjkF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www.nci.tv/index.php/menuportalvoz/submenu-w-w-w/11867-el-poder-de-la-opinion-digital" TargetMode="External"/><Relationship Id="rId7"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1.gif"/><Relationship Id="rId5" Type="http://schemas.openxmlformats.org/officeDocument/2006/relationships/image" Target="../media/image40.jpeg"/><Relationship Id="rId4" Type="http://schemas.openxmlformats.org/officeDocument/2006/relationships/hyperlink" Target="http://noticias.emisorasunidas.com/noticias/nacionales/tuit-sinibaldi-genera-criticas-redes-sociales" TargetMode="External"/><Relationship Id="rId9"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hyperlink" Target="http://gree.jp/" TargetMode="External"/><Relationship Id="rId7" Type="http://schemas.openxmlformats.org/officeDocument/2006/relationships/hyperlink" Target="https://es.wikipedia.org/wiki/Orkut" TargetMode="External"/><Relationship Id="rId2" Type="http://schemas.openxmlformats.org/officeDocument/2006/relationships/hyperlink" Target="http://mixi.jp/" TargetMode="External"/><Relationship Id="rId1" Type="http://schemas.openxmlformats.org/officeDocument/2006/relationships/slideLayout" Target="../slideLayouts/slideLayout13.xml"/><Relationship Id="rId6" Type="http://schemas.openxmlformats.org/officeDocument/2006/relationships/hyperlink" Target="http://ilifebelt.com/7-tendencias-2015-redes-sociales-america-central-el-caribe/2014/12/" TargetMode="External"/><Relationship Id="rId5" Type="http://schemas.openxmlformats.org/officeDocument/2006/relationships/hyperlink" Target="http://www.guatevision.com/guatemala-tiene-mayoria-de-usuarios-de-redes-sociales-en-la-region-segun-estudio/" TargetMode="Externa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hyperlink" Target="http://itunes.apple.com/es/app/gaydar-millions-gay-bi-curious/id371711798?mt=8" TargetMode="External"/><Relationship Id="rId13" Type="http://schemas.openxmlformats.org/officeDocument/2006/relationships/hyperlink" Target="http://www.susanbroadbentapps.com/SusanBroadbentApps/The_adventure_starts_now.html" TargetMode="External"/><Relationship Id="rId3" Type="http://schemas.openxmlformats.org/officeDocument/2006/relationships/hyperlink" Target="http://www.sentidog.com/lat/2010/06/top-10-aplicaciones-mas-gays-para-iphone-ipod-y-ipad.html" TargetMode="External"/><Relationship Id="rId7" Type="http://schemas.openxmlformats.org/officeDocument/2006/relationships/hyperlink" Target="http://poweredby.cerebralitch.com/my_gay_agenda.php" TargetMode="External"/><Relationship Id="rId12" Type="http://schemas.openxmlformats.org/officeDocument/2006/relationships/hyperlink" Target="http://www.edgepublications.com/" TargetMode="External"/><Relationship Id="rId2" Type="http://schemas.openxmlformats.org/officeDocument/2006/relationships/image" Target="../media/image46.jpeg"/><Relationship Id="rId16"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www.gayguatemala.com/" TargetMode="External"/><Relationship Id="rId11" Type="http://schemas.openxmlformats.org/officeDocument/2006/relationships/hyperlink" Target="http://www.splaysoft.com/Site/Welcome.html" TargetMode="External"/><Relationship Id="rId5" Type="http://schemas.openxmlformats.org/officeDocument/2006/relationships/hyperlink" Target="http://www.grindr.com/Grindr_iPhone_App/Grindr_-Meet_Guys_Near_You_on_your_iPhone.html" TargetMode="External"/><Relationship Id="rId15" Type="http://schemas.openxmlformats.org/officeDocument/2006/relationships/image" Target="../media/image47.gif"/><Relationship Id="rId10" Type="http://schemas.openxmlformats.org/officeDocument/2006/relationships/hyperlink" Target="http://mygaygo.com/" TargetMode="External"/><Relationship Id="rId4" Type="http://schemas.openxmlformats.org/officeDocument/2006/relationships/hyperlink" Target="http://www.facebook.com/jclevesy" TargetMode="External"/><Relationship Id="rId9" Type="http://schemas.openxmlformats.org/officeDocument/2006/relationships/hyperlink" Target="http://www.gaycities.com/iphone/" TargetMode="External"/><Relationship Id="rId14" Type="http://schemas.openxmlformats.org/officeDocument/2006/relationships/hyperlink" Target="http://www.gayinternetradiolive.co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infogr.am/" TargetMode="External"/><Relationship Id="rId13" Type="http://schemas.openxmlformats.org/officeDocument/2006/relationships/hyperlink" Target="http://www.qsrinternational.com/other-languages_spanish.aspx" TargetMode="External"/><Relationship Id="rId3" Type="http://schemas.openxmlformats.org/officeDocument/2006/relationships/image" Target="../media/image49.png"/><Relationship Id="rId7" Type="http://schemas.openxmlformats.org/officeDocument/2006/relationships/hyperlink" Target="https://es.pinterest.com/pp3107/infografias-sobre-redes-sociales-en-espanol/" TargetMode="External"/><Relationship Id="rId12" Type="http://schemas.openxmlformats.org/officeDocument/2006/relationships/hyperlink" Target="http://es.wikipedia.org/wiki/PSPP" TargetMode="External"/><Relationship Id="rId17" Type="http://schemas.openxmlformats.org/officeDocument/2006/relationships/hyperlink" Target="http://www.dipity.com/" TargetMode="External"/><Relationship Id="rId2" Type="http://schemas.openxmlformats.org/officeDocument/2006/relationships/notesSlide" Target="../notesSlides/notesSlide5.xml"/><Relationship Id="rId16" Type="http://schemas.openxmlformats.org/officeDocument/2006/relationships/hyperlink" Target="http://prezi.com/3xrspdlox56o/?utm_campaign=share&amp;utm_medium=copy&amp;rc=ex0share" TargetMode="External"/><Relationship Id="rId1" Type="http://schemas.openxmlformats.org/officeDocument/2006/relationships/slideLayout" Target="../slideLayouts/slideLayout13.xml"/><Relationship Id="rId6" Type="http://schemas.openxmlformats.org/officeDocument/2006/relationships/hyperlink" Target="http://www.surveymonkey.com/" TargetMode="External"/><Relationship Id="rId11" Type="http://schemas.openxmlformats.org/officeDocument/2006/relationships/hyperlink" Target="http://es.wikipedia.org/wiki/SPSS" TargetMode="External"/><Relationship Id="rId5" Type="http://schemas.openxmlformats.org/officeDocument/2006/relationships/hyperlink" Target="https://www.google.com/intl/es-419/docs/about/" TargetMode="External"/><Relationship Id="rId15" Type="http://schemas.openxmlformats.org/officeDocument/2006/relationships/hyperlink" Target="http://www.elastix.org/index.php/es/" TargetMode="External"/><Relationship Id="rId10" Type="http://schemas.openxmlformats.org/officeDocument/2006/relationships/hyperlink" Target="http://calibre-ebook.com/" TargetMode="External"/><Relationship Id="rId4" Type="http://schemas.openxmlformats.org/officeDocument/2006/relationships/hyperlink" Target="http://www.benchmarkemail.com/es/resources/email-marketing-articles/what-is-mass-email-is-it-the-same-thing-as-mass-mailer" TargetMode="External"/><Relationship Id="rId9" Type="http://schemas.openxmlformats.org/officeDocument/2006/relationships/hyperlink" Target="http://www.pixton.com/es/" TargetMode="External"/><Relationship Id="rId14" Type="http://schemas.openxmlformats.org/officeDocument/2006/relationships/hyperlink" Target="http://atlasti.com/e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dmPlE5xpHCQ" TargetMode="External"/><Relationship Id="rId3" Type="http://schemas.openxmlformats.org/officeDocument/2006/relationships/image" Target="../media/image50.jpeg"/><Relationship Id="rId7" Type="http://schemas.openxmlformats.org/officeDocument/2006/relationships/image" Target="../media/image52.png"/><Relationship Id="rId2" Type="http://schemas.openxmlformats.org/officeDocument/2006/relationships/hyperlink" Target="http://larepublica.pe/impresa/mundo/12007-lucha-contra-el-vih-nivel-mundial" TargetMode="External"/><Relationship Id="rId1" Type="http://schemas.openxmlformats.org/officeDocument/2006/relationships/slideLayout" Target="../slideLayouts/slideLayout13.xml"/><Relationship Id="rId6" Type="http://schemas.openxmlformats.org/officeDocument/2006/relationships/hyperlink" Target="https://youtu.be/J6uJXMlDuRE" TargetMode="External"/><Relationship Id="rId11" Type="http://schemas.openxmlformats.org/officeDocument/2006/relationships/image" Target="../media/image54.png"/><Relationship Id="rId5" Type="http://schemas.openxmlformats.org/officeDocument/2006/relationships/image" Target="../media/image51.png"/><Relationship Id="rId10" Type="http://schemas.openxmlformats.org/officeDocument/2006/relationships/hyperlink" Target="https://youtu.be/TBf8-1-T7mQ" TargetMode="External"/><Relationship Id="rId4" Type="http://schemas.openxmlformats.org/officeDocument/2006/relationships/hyperlink" Target="https://youtu.be/bMcf2sGV4J8" TargetMode="External"/><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hyperlink" Target="https://www.change.org/about"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hyperlink" Target="https://www.change.org/impac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es.wikipedia.org/wiki/Hacktivismo" TargetMode="External"/><Relationship Id="rId3" Type="http://schemas.openxmlformats.org/officeDocument/2006/relationships/hyperlink" Target="http://map.norsecorp.com/" TargetMode="External"/><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infoactivismo.org/post/128306368206/campa%C3%B1as-contra-la-corrupci%C3%B3n-en-guatemala-4" TargetMode="External"/><Relationship Id="rId5" Type="http://schemas.openxmlformats.org/officeDocument/2006/relationships/hyperlink" Target="http://infoactivismo.org/" TargetMode="External"/><Relationship Id="rId4" Type="http://schemas.openxmlformats.org/officeDocument/2006/relationships/image" Target="../media/image56.png"/><Relationship Id="rId9"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3.xml"/><Relationship Id="rId4" Type="http://schemas.openxmlformats.org/officeDocument/2006/relationships/hyperlink" Target="http://www.migrationpolicy.org/programs/data-hub/charts/international-migrant-population-country-origin-and-destination"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youtu.be/Trnxxa8b994" TargetMode="External"/><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archive.informationactivism.org/es/verenlinea" TargetMode="External"/><Relationship Id="rId5" Type="http://schemas.openxmlformats.org/officeDocument/2006/relationships/hyperlink" Target="https://youtu.be/MSXmBcXuvm4" TargetMode="External"/><Relationship Id="rId4" Type="http://schemas.openxmlformats.org/officeDocument/2006/relationships/image" Target="../media/image62.png"/><Relationship Id="rId9" Type="http://schemas.openxmlformats.org/officeDocument/2006/relationships/hyperlink" Target="http://www.um.es/cursos/promoedu/redessociales/glosari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comunicaris.com/?p=1119" TargetMode="External"/><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l5YVW0K1i8I" TargetMode="External"/><Relationship Id="rId13" Type="http://schemas.openxmlformats.org/officeDocument/2006/relationships/hyperlink" Target="https://www.youtube.com/watch?v=l8qmOdQ_tzQ" TargetMode="External"/><Relationship Id="rId3" Type="http://schemas.openxmlformats.org/officeDocument/2006/relationships/hyperlink" Target="https://www.youtube.com/watch?v=lRNuyJ0j-QI" TargetMode="External"/><Relationship Id="rId7" Type="http://schemas.openxmlformats.org/officeDocument/2006/relationships/hyperlink" Target="https://www.youtube.com/watch?time_continue=167&amp;v=U1LFGelN2aY" TargetMode="External"/><Relationship Id="rId12" Type="http://schemas.openxmlformats.org/officeDocument/2006/relationships/hyperlink" Target="https://www.youtube.com/watch?v=H6EcirXnZSw" TargetMode="External"/><Relationship Id="rId17" Type="http://schemas.openxmlformats.org/officeDocument/2006/relationships/hyperlink" Target="http://youtu.be/72DPlxiETrg" TargetMode="External"/><Relationship Id="rId2" Type="http://schemas.openxmlformats.org/officeDocument/2006/relationships/notesSlide" Target="../notesSlides/notesSlide8.xml"/><Relationship Id="rId16" Type="http://schemas.openxmlformats.org/officeDocument/2006/relationships/hyperlink" Target="http://hipertextual.com/2013/05/errores-garrafales-de-politicos-en-twitter" TargetMode="External"/><Relationship Id="rId1" Type="http://schemas.openxmlformats.org/officeDocument/2006/relationships/slideLayout" Target="../slideLayouts/slideLayout13.xml"/><Relationship Id="rId6" Type="http://schemas.openxmlformats.org/officeDocument/2006/relationships/hyperlink" Target="https://www.youtube.com/watch?v=mzcWwQvDGCw" TargetMode="External"/><Relationship Id="rId11" Type="http://schemas.openxmlformats.org/officeDocument/2006/relationships/hyperlink" Target="http://ilifebelt.com/analisis-sobre-las-redes-sociales-en-guatemala/2012/10/" TargetMode="External"/><Relationship Id="rId5" Type="http://schemas.openxmlformats.org/officeDocument/2006/relationships/hyperlink" Target="https://www.youtube.com/watch?v=xnAqba9SCUM" TargetMode="External"/><Relationship Id="rId15" Type="http://schemas.openxmlformats.org/officeDocument/2006/relationships/hyperlink" Target="http://ignaciosantiago.com/blog/socialmedia/twitter/20-errores-que-no-puedes-cometer-en-twitter/" TargetMode="External"/><Relationship Id="rId10" Type="http://schemas.openxmlformats.org/officeDocument/2006/relationships/hyperlink" Target="https://www.youtube.com/watch?v=ZPMd1FXJEo0" TargetMode="External"/><Relationship Id="rId4" Type="http://schemas.openxmlformats.org/officeDocument/2006/relationships/hyperlink" Target="https://www.youtube.com/watch?v=WQoNLRJ85Dg" TargetMode="External"/><Relationship Id="rId9" Type="http://schemas.openxmlformats.org/officeDocument/2006/relationships/hyperlink" Target="https://es.wikipedia.org/wiki/Incidencia_pol%C3%ADtica" TargetMode="External"/><Relationship Id="rId14" Type="http://schemas.openxmlformats.org/officeDocument/2006/relationships/hyperlink" Target="https://www.youtube.com/watch?v=W5iSGq24AN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hyperlink" Target="http://superyuppies.com/2014/07/22/crea-en-10-sencillos-pasos-un-plan-de-comunicacion"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ocialtic.org/herramientas"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protecciononline.com/glosario-de-redes-sociales-que-debes-conocer-y-ensenar/" TargetMode="External"/><Relationship Id="rId7" Type="http://schemas.openxmlformats.org/officeDocument/2006/relationships/hyperlink" Target="http://hipertextual.com/2013/05/errores-garrafales-de-politicos-en-twitter"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es.wikipedia.org/wiki/Trending_topic" TargetMode="External"/><Relationship Id="rId5" Type="http://schemas.openxmlformats.org/officeDocument/2006/relationships/hyperlink" Target="http://es.wikipedia.org/wiki/Hashtag" TargetMode="External"/><Relationship Id="rId10" Type="http://schemas.openxmlformats.org/officeDocument/2006/relationships/hyperlink" Target="https://es.wikipedia.org/wiki/Meme_de_Internet" TargetMode="External"/><Relationship Id="rId4" Type="http://schemas.openxmlformats.org/officeDocument/2006/relationships/hyperlink" Target="http://es.wikipedia.org/wiki/Curaci%C3%B3n_de_contenidos" TargetMode="External"/><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152573" y="86345"/>
            <a:ext cx="6966857" cy="915141"/>
          </a:xfrm>
        </p:spPr>
        <p:txBody>
          <a:bodyPr>
            <a:normAutofit/>
          </a:bodyPr>
          <a:lstStyle/>
          <a:p>
            <a:pPr algn="r">
              <a:lnSpc>
                <a:spcPct val="100000"/>
              </a:lnSpc>
            </a:pPr>
            <a:r>
              <a:rPr lang="es-GT" dirty="0" smtClean="0">
                <a:solidFill>
                  <a:schemeClr val="bg1">
                    <a:lumMod val="50000"/>
                  </a:schemeClr>
                </a:solidFill>
              </a:rPr>
              <a:t>Curso </a:t>
            </a:r>
            <a:r>
              <a:rPr lang="es-GT" dirty="0">
                <a:solidFill>
                  <a:schemeClr val="bg1">
                    <a:lumMod val="50000"/>
                  </a:schemeClr>
                </a:solidFill>
              </a:rPr>
              <a:t>de </a:t>
            </a:r>
            <a:r>
              <a:rPr lang="es-GT" dirty="0" smtClean="0">
                <a:solidFill>
                  <a:schemeClr val="bg1">
                    <a:lumMod val="50000"/>
                  </a:schemeClr>
                </a:solidFill>
              </a:rPr>
              <a:t>incidencia política y VIH en Guatemala</a:t>
            </a:r>
            <a:br>
              <a:rPr lang="es-GT" dirty="0" smtClean="0">
                <a:solidFill>
                  <a:schemeClr val="bg1">
                    <a:lumMod val="50000"/>
                  </a:schemeClr>
                </a:solidFill>
              </a:rPr>
            </a:br>
            <a:r>
              <a:rPr lang="es-GT" dirty="0" smtClean="0">
                <a:solidFill>
                  <a:schemeClr val="bg1">
                    <a:lumMod val="50000"/>
                  </a:schemeClr>
                </a:solidFill>
              </a:rPr>
              <a:t>Nov 2015</a:t>
            </a:r>
          </a:p>
          <a:p>
            <a:endParaRPr lang="es-GT" dirty="0">
              <a:solidFill>
                <a:schemeClr val="bg1">
                  <a:lumMod val="50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00751"/>
            <a:ext cx="12201099" cy="4067033"/>
          </a:xfrm>
          <a:prstGeom prst="rect">
            <a:avLst/>
          </a:prstGeom>
        </p:spPr>
      </p:pic>
      <p:sp>
        <p:nvSpPr>
          <p:cNvPr id="6" name="Subtítulo 2"/>
          <p:cNvSpPr txBox="1">
            <a:spLocks/>
          </p:cNvSpPr>
          <p:nvPr/>
        </p:nvSpPr>
        <p:spPr>
          <a:xfrm>
            <a:off x="7847464" y="5738647"/>
            <a:ext cx="4817660" cy="11995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GT" dirty="0" smtClean="0"/>
              <a:t>Ing. Luis Fernando De León</a:t>
            </a:r>
            <a:br>
              <a:rPr lang="es-GT" dirty="0" smtClean="0"/>
            </a:br>
            <a:r>
              <a:rPr lang="es-GT" dirty="0" smtClean="0">
                <a:solidFill>
                  <a:schemeClr val="bg1">
                    <a:lumMod val="50000"/>
                  </a:schemeClr>
                </a:solidFill>
              </a:rPr>
              <a:t>Ldeleon@comunicaris.com</a:t>
            </a:r>
            <a:endParaRPr lang="es-GT" dirty="0">
              <a:solidFill>
                <a:schemeClr val="bg1">
                  <a:lumMod val="50000"/>
                </a:schemeClr>
              </a:solidFill>
            </a:endParaRPr>
          </a:p>
        </p:txBody>
      </p:sp>
    </p:spTree>
    <p:extLst>
      <p:ext uri="{BB962C8B-B14F-4D97-AF65-F5344CB8AC3E}">
        <p14:creationId xmlns:p14="http://schemas.microsoft.com/office/powerpoint/2010/main" val="2197921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00215" y="-3126"/>
            <a:ext cx="5528163" cy="4376520"/>
          </a:xfrm>
          <a:prstGeom prst="rect">
            <a:avLst/>
          </a:prstGeom>
        </p:spPr>
      </p:pic>
      <p:pic>
        <p:nvPicPr>
          <p:cNvPr id="4" name="Marcador de contenido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2506662"/>
            <a:ext cx="4072852" cy="4351338"/>
          </a:xfr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0500" y="1925681"/>
            <a:ext cx="4368800" cy="4906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2852" y="4373394"/>
            <a:ext cx="3750348" cy="2484606"/>
          </a:xfrm>
          <a:prstGeom prst="rect">
            <a:avLst/>
          </a:prstGeom>
        </p:spPr>
      </p:pic>
      <p:pic>
        <p:nvPicPr>
          <p:cNvPr id="7" name="Imagen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
            <a:ext cx="4072852" cy="2816048"/>
          </a:xfrm>
          <a:prstGeom prst="rect">
            <a:avLst/>
          </a:prstGeom>
        </p:spPr>
      </p:pic>
      <p:pic>
        <p:nvPicPr>
          <p:cNvPr id="8" name="Imagen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40008" y="-22056"/>
            <a:ext cx="2251991" cy="2286285"/>
          </a:xfrm>
          <a:prstGeom prst="rect">
            <a:avLst/>
          </a:prstGeom>
        </p:spPr>
      </p:pic>
    </p:spTree>
    <p:extLst>
      <p:ext uri="{BB962C8B-B14F-4D97-AF65-F5344CB8AC3E}">
        <p14:creationId xmlns:p14="http://schemas.microsoft.com/office/powerpoint/2010/main" val="2838941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radioambulante.org/app/uploads/2015/09/10827969_10153309432208395_1651248595307844077_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1024" y="889722"/>
            <a:ext cx="7381005" cy="4151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ítulo 1"/>
          <p:cNvSpPr>
            <a:spLocks noGrp="1"/>
          </p:cNvSpPr>
          <p:nvPr>
            <p:ph type="title"/>
          </p:nvPr>
        </p:nvSpPr>
        <p:spPr>
          <a:xfrm>
            <a:off x="3121024" y="52269"/>
            <a:ext cx="7609961" cy="776288"/>
          </a:xfrm>
        </p:spPr>
        <p:txBody>
          <a:bodyPr>
            <a:normAutofit fontScale="90000"/>
          </a:bodyPr>
          <a:lstStyle/>
          <a:p>
            <a:r>
              <a:rPr lang="es-GT" sz="3600" b="1" dirty="0" smtClean="0">
                <a:solidFill>
                  <a:schemeClr val="tx1">
                    <a:lumMod val="50000"/>
                    <a:lumOff val="50000"/>
                  </a:schemeClr>
                </a:solidFill>
              </a:rPr>
              <a:t>¿Quién gana más? El político o el ciudadano</a:t>
            </a:r>
            <a:endParaRPr lang="es-GT" sz="3600" b="1" dirty="0">
              <a:solidFill>
                <a:schemeClr val="tx1">
                  <a:lumMod val="50000"/>
                  <a:lumOff val="50000"/>
                </a:schemeClr>
              </a:solidFill>
            </a:endParaRPr>
          </a:p>
        </p:txBody>
      </p:sp>
      <p:pic>
        <p:nvPicPr>
          <p:cNvPr id="2050" name="Picture 2" descr="http://i980.photobucket.com/albums/ae287/rocketpol/poliacutetico_REDES-225x300.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494" y="1329039"/>
            <a:ext cx="3678072" cy="4904096"/>
          </a:xfrm>
          <a:prstGeom prst="rect">
            <a:avLst/>
          </a:prstGeom>
          <a:noFill/>
          <a:extLst>
            <a:ext uri="{909E8E84-426E-40DD-AFC4-6F175D3DCCD1}">
              <a14:hiddenFill xmlns:a14="http://schemas.microsoft.com/office/drawing/2010/main">
                <a:solidFill>
                  <a:srgbClr val="FFFFFF"/>
                </a:solidFill>
              </a14:hiddenFill>
            </a:ext>
          </a:extLst>
        </p:spPr>
      </p:pic>
      <p:sp>
        <p:nvSpPr>
          <p:cNvPr id="3" name="Llamada de nube 2"/>
          <p:cNvSpPr/>
          <p:nvPr/>
        </p:nvSpPr>
        <p:spPr>
          <a:xfrm>
            <a:off x="-33642" y="52268"/>
            <a:ext cx="2925710" cy="1666803"/>
          </a:xfrm>
          <a:prstGeom prst="cloudCallout">
            <a:avLst>
              <a:gd name="adj1" fmla="val 9558"/>
              <a:gd name="adj2" fmla="val 92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CuadroTexto 3"/>
          <p:cNvSpPr txBox="1"/>
          <p:nvPr/>
        </p:nvSpPr>
        <p:spPr>
          <a:xfrm>
            <a:off x="170596" y="505391"/>
            <a:ext cx="2721471" cy="646331"/>
          </a:xfrm>
          <a:prstGeom prst="rect">
            <a:avLst/>
          </a:prstGeom>
          <a:noFill/>
        </p:spPr>
        <p:txBody>
          <a:bodyPr wrap="square" rtlCol="0">
            <a:spAutoFit/>
          </a:bodyPr>
          <a:lstStyle/>
          <a:p>
            <a:r>
              <a:rPr lang="es-GT" b="1" dirty="0" smtClean="0">
                <a:solidFill>
                  <a:schemeClr val="bg1"/>
                </a:solidFill>
              </a:rPr>
              <a:t>Una caja de herramientas para ser electo</a:t>
            </a:r>
            <a:endParaRPr lang="es-GT" b="1" dirty="0">
              <a:solidFill>
                <a:schemeClr val="bg1"/>
              </a:solidFill>
            </a:endParaRPr>
          </a:p>
        </p:txBody>
      </p:sp>
      <p:sp>
        <p:nvSpPr>
          <p:cNvPr id="9" name="CuadroTexto 8"/>
          <p:cNvSpPr txBox="1"/>
          <p:nvPr/>
        </p:nvSpPr>
        <p:spPr>
          <a:xfrm>
            <a:off x="4361554" y="5833025"/>
            <a:ext cx="5128900" cy="400110"/>
          </a:xfrm>
          <a:prstGeom prst="rect">
            <a:avLst/>
          </a:prstGeom>
          <a:noFill/>
        </p:spPr>
        <p:txBody>
          <a:bodyPr wrap="square" rtlCol="0">
            <a:spAutoFit/>
          </a:bodyPr>
          <a:lstStyle/>
          <a:p>
            <a:r>
              <a:rPr lang="es-GT" sz="2000" b="1" dirty="0" smtClean="0"/>
              <a:t>Herramienta de comunicación para uso libre</a:t>
            </a:r>
            <a:endParaRPr lang="es-GT" sz="2000" b="1" dirty="0"/>
          </a:p>
        </p:txBody>
      </p:sp>
    </p:spTree>
    <p:extLst>
      <p:ext uri="{BB962C8B-B14F-4D97-AF65-F5344CB8AC3E}">
        <p14:creationId xmlns:p14="http://schemas.microsoft.com/office/powerpoint/2010/main" val="712893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9148"/>
            <a:ext cx="3945296" cy="2162674"/>
          </a:xfrm>
          <a:prstGeom prst="rect">
            <a:avLst/>
          </a:prstGeom>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686864"/>
            <a:ext cx="3945296" cy="2374710"/>
          </a:xfrm>
          <a:prstGeom prst="rect">
            <a:avLst/>
          </a:prstGeom>
        </p:spPr>
      </p:pic>
      <p:sp>
        <p:nvSpPr>
          <p:cNvPr id="6" name="Rectángulo 5"/>
          <p:cNvSpPr/>
          <p:nvPr/>
        </p:nvSpPr>
        <p:spPr>
          <a:xfrm>
            <a:off x="357718" y="6131910"/>
            <a:ext cx="3229859" cy="584775"/>
          </a:xfrm>
          <a:prstGeom prst="rect">
            <a:avLst/>
          </a:prstGeom>
        </p:spPr>
        <p:txBody>
          <a:bodyPr wrap="none">
            <a:spAutoFit/>
          </a:bodyPr>
          <a:lstStyle/>
          <a:p>
            <a:r>
              <a:rPr lang="es-GT" sz="1600" dirty="0" smtClean="0"/>
              <a:t>Redes sociales y campaña de Obama</a:t>
            </a:r>
            <a:endParaRPr lang="es-GT" sz="1600" dirty="0"/>
          </a:p>
          <a:p>
            <a:r>
              <a:rPr lang="es-GT" sz="1600" dirty="0" smtClean="0">
                <a:hlinkClick r:id="rId4"/>
              </a:rPr>
              <a:t>https://youtu.be/gDPbtOUodrQ</a:t>
            </a:r>
            <a:r>
              <a:rPr lang="es-GT" sz="1600" dirty="0" smtClean="0"/>
              <a:t> </a:t>
            </a:r>
            <a:endParaRPr lang="es-GT" sz="1600" dirty="0"/>
          </a:p>
        </p:txBody>
      </p:sp>
      <p:pic>
        <p:nvPicPr>
          <p:cNvPr id="7" name="Imagen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43501" y="3681389"/>
            <a:ext cx="3657600" cy="2385661"/>
          </a:xfrm>
          <a:prstGeom prst="rect">
            <a:avLst/>
          </a:prstGeom>
        </p:spPr>
      </p:pic>
      <p:sp>
        <p:nvSpPr>
          <p:cNvPr id="9" name="CuadroTexto 8"/>
          <p:cNvSpPr txBox="1"/>
          <p:nvPr/>
        </p:nvSpPr>
        <p:spPr>
          <a:xfrm>
            <a:off x="4019701" y="6131910"/>
            <a:ext cx="3629776" cy="861774"/>
          </a:xfrm>
          <a:prstGeom prst="rect">
            <a:avLst/>
          </a:prstGeom>
          <a:noFill/>
        </p:spPr>
        <p:txBody>
          <a:bodyPr wrap="none" rtlCol="0">
            <a:spAutoFit/>
          </a:bodyPr>
          <a:lstStyle/>
          <a:p>
            <a:r>
              <a:rPr lang="es-GT" sz="1600" dirty="0"/>
              <a:t>P</a:t>
            </a:r>
            <a:r>
              <a:rPr lang="es-GT" sz="1600" dirty="0" smtClean="0"/>
              <a:t>apel </a:t>
            </a:r>
            <a:r>
              <a:rPr lang="es-GT" sz="1600" dirty="0"/>
              <a:t>de las TIC en la campaña de </a:t>
            </a:r>
            <a:r>
              <a:rPr lang="es-GT" sz="1600" dirty="0" smtClean="0"/>
              <a:t>Obama</a:t>
            </a:r>
            <a:br>
              <a:rPr lang="es-GT" sz="1600" dirty="0" smtClean="0"/>
            </a:br>
            <a:r>
              <a:rPr lang="es-GT" sz="1600" dirty="0">
                <a:hlinkClick r:id="rId6"/>
              </a:rPr>
              <a:t>https://</a:t>
            </a:r>
            <a:r>
              <a:rPr lang="es-GT" sz="1600" dirty="0" smtClean="0">
                <a:hlinkClick r:id="rId6"/>
              </a:rPr>
              <a:t>youtu.be/t0Q9xNTqy84</a:t>
            </a:r>
            <a:r>
              <a:rPr lang="es-GT" sz="1600" dirty="0" smtClean="0"/>
              <a:t> </a:t>
            </a:r>
          </a:p>
          <a:p>
            <a:endParaRPr lang="es-GT" dirty="0"/>
          </a:p>
        </p:txBody>
      </p:sp>
      <p:pic>
        <p:nvPicPr>
          <p:cNvPr id="10" name="Imagen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751706" y="3681389"/>
            <a:ext cx="4230806" cy="2376985"/>
          </a:xfrm>
          <a:prstGeom prst="rect">
            <a:avLst/>
          </a:prstGeom>
        </p:spPr>
      </p:pic>
      <p:sp>
        <p:nvSpPr>
          <p:cNvPr id="11" name="CuadroTexto 10"/>
          <p:cNvSpPr txBox="1"/>
          <p:nvPr/>
        </p:nvSpPr>
        <p:spPr>
          <a:xfrm>
            <a:off x="7723882" y="6043484"/>
            <a:ext cx="2964081" cy="584775"/>
          </a:xfrm>
          <a:prstGeom prst="rect">
            <a:avLst/>
          </a:prstGeom>
          <a:noFill/>
        </p:spPr>
        <p:txBody>
          <a:bodyPr wrap="none" rtlCol="0">
            <a:spAutoFit/>
          </a:bodyPr>
          <a:lstStyle/>
          <a:p>
            <a:r>
              <a:rPr lang="es-GT" sz="1600" dirty="0" smtClean="0"/>
              <a:t>La raza paga, a raza manda</a:t>
            </a:r>
          </a:p>
          <a:p>
            <a:r>
              <a:rPr lang="es-GT" sz="1600" dirty="0">
                <a:hlinkClick r:id="rId8"/>
              </a:rPr>
              <a:t>https://</a:t>
            </a:r>
            <a:r>
              <a:rPr lang="es-GT" sz="1600" dirty="0" smtClean="0">
                <a:hlinkClick r:id="rId8"/>
              </a:rPr>
              <a:t>youtu.be/osQLwyM6odU</a:t>
            </a:r>
            <a:r>
              <a:rPr lang="es-GT" sz="1600" dirty="0" smtClean="0"/>
              <a:t> </a:t>
            </a:r>
            <a:endParaRPr lang="es-GT" sz="1600" dirty="0"/>
          </a:p>
        </p:txBody>
      </p:sp>
      <p:pic>
        <p:nvPicPr>
          <p:cNvPr id="12" name="Imagen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93332" y="-54592"/>
            <a:ext cx="4298668" cy="2188486"/>
          </a:xfrm>
          <a:prstGeom prst="rect">
            <a:avLst/>
          </a:prstGeom>
        </p:spPr>
      </p:pic>
      <p:sp>
        <p:nvSpPr>
          <p:cNvPr id="13" name="Rectángulo 12"/>
          <p:cNvSpPr/>
          <p:nvPr/>
        </p:nvSpPr>
        <p:spPr>
          <a:xfrm>
            <a:off x="8099173" y="2111145"/>
            <a:ext cx="2775760" cy="584775"/>
          </a:xfrm>
          <a:prstGeom prst="rect">
            <a:avLst/>
          </a:prstGeom>
        </p:spPr>
        <p:txBody>
          <a:bodyPr wrap="none">
            <a:spAutoFit/>
          </a:bodyPr>
          <a:lstStyle/>
          <a:p>
            <a:r>
              <a:rPr lang="es-GT" sz="1600" dirty="0" smtClean="0"/>
              <a:t>Escúchenos don bronco</a:t>
            </a:r>
          </a:p>
          <a:p>
            <a:r>
              <a:rPr lang="es-GT" sz="1600" dirty="0" smtClean="0">
                <a:hlinkClick r:id="rId10"/>
              </a:rPr>
              <a:t>https</a:t>
            </a:r>
            <a:r>
              <a:rPr lang="es-GT" sz="1600" dirty="0">
                <a:hlinkClick r:id="rId10"/>
              </a:rPr>
              <a:t>://</a:t>
            </a:r>
            <a:r>
              <a:rPr lang="es-GT" sz="1600" dirty="0" smtClean="0">
                <a:hlinkClick r:id="rId10"/>
              </a:rPr>
              <a:t>youtu.be/8sgL_QtdzNc</a:t>
            </a:r>
            <a:r>
              <a:rPr lang="es-GT" sz="1600" dirty="0" smtClean="0"/>
              <a:t> </a:t>
            </a:r>
            <a:endParaRPr lang="es-GT" sz="1600" dirty="0"/>
          </a:p>
        </p:txBody>
      </p:sp>
      <p:sp>
        <p:nvSpPr>
          <p:cNvPr id="14" name="Rectángulo 13"/>
          <p:cNvSpPr/>
          <p:nvPr/>
        </p:nvSpPr>
        <p:spPr>
          <a:xfrm>
            <a:off x="463368" y="2096230"/>
            <a:ext cx="2778774" cy="584775"/>
          </a:xfrm>
          <a:prstGeom prst="rect">
            <a:avLst/>
          </a:prstGeom>
        </p:spPr>
        <p:txBody>
          <a:bodyPr wrap="none">
            <a:spAutoFit/>
          </a:bodyPr>
          <a:lstStyle/>
          <a:p>
            <a:r>
              <a:rPr lang="es-GT" sz="1600" dirty="0" smtClean="0"/>
              <a:t>#</a:t>
            </a:r>
            <a:r>
              <a:rPr lang="es-GT" sz="1600" dirty="0" err="1" smtClean="0"/>
              <a:t>LeTocaSeraMiHuevo</a:t>
            </a:r>
            <a:endParaRPr lang="es-GT" sz="1600" dirty="0" smtClean="0"/>
          </a:p>
          <a:p>
            <a:r>
              <a:rPr lang="es-GT" sz="1600" dirty="0" smtClean="0">
                <a:hlinkClick r:id="rId11"/>
              </a:rPr>
              <a:t>https</a:t>
            </a:r>
            <a:r>
              <a:rPr lang="es-GT" sz="1600" dirty="0">
                <a:hlinkClick r:id="rId11"/>
              </a:rPr>
              <a:t>://</a:t>
            </a:r>
            <a:r>
              <a:rPr lang="es-GT" sz="1600" dirty="0" smtClean="0">
                <a:hlinkClick r:id="rId11"/>
              </a:rPr>
              <a:t>youtu.be/3wStcJvPMiE</a:t>
            </a:r>
            <a:r>
              <a:rPr lang="es-GT" sz="1600" dirty="0" smtClean="0"/>
              <a:t> </a:t>
            </a:r>
            <a:endParaRPr lang="es-GT" sz="1600" dirty="0"/>
          </a:p>
        </p:txBody>
      </p:sp>
      <p:pic>
        <p:nvPicPr>
          <p:cNvPr id="15" name="Imagen 14"/>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3945296" y="-39148"/>
            <a:ext cx="3929462" cy="2168199"/>
          </a:xfrm>
          <a:prstGeom prst="rect">
            <a:avLst/>
          </a:prstGeom>
        </p:spPr>
      </p:pic>
      <p:sp>
        <p:nvSpPr>
          <p:cNvPr id="16" name="Rectángulo 15"/>
          <p:cNvSpPr/>
          <p:nvPr/>
        </p:nvSpPr>
        <p:spPr>
          <a:xfrm>
            <a:off x="3918734" y="2053313"/>
            <a:ext cx="2847383" cy="584775"/>
          </a:xfrm>
          <a:prstGeom prst="rect">
            <a:avLst/>
          </a:prstGeom>
        </p:spPr>
        <p:txBody>
          <a:bodyPr wrap="none">
            <a:spAutoFit/>
          </a:bodyPr>
          <a:lstStyle/>
          <a:p>
            <a:r>
              <a:rPr lang="es-GT" sz="1600" dirty="0" smtClean="0"/>
              <a:t>#</a:t>
            </a:r>
            <a:r>
              <a:rPr lang="es-GT" sz="1600" dirty="0" err="1" smtClean="0"/>
              <a:t>RenunciaYa</a:t>
            </a:r>
            <a:endParaRPr lang="es-GT" sz="1600" dirty="0" smtClean="0"/>
          </a:p>
          <a:p>
            <a:r>
              <a:rPr lang="es-GT" sz="1600" dirty="0" smtClean="0">
                <a:hlinkClick r:id="rId13"/>
              </a:rPr>
              <a:t>https</a:t>
            </a:r>
            <a:r>
              <a:rPr lang="es-GT" sz="1600" dirty="0">
                <a:hlinkClick r:id="rId13"/>
              </a:rPr>
              <a:t>://</a:t>
            </a:r>
            <a:r>
              <a:rPr lang="es-GT" sz="1600" dirty="0" smtClean="0">
                <a:hlinkClick r:id="rId13"/>
              </a:rPr>
              <a:t>youtu.be/NsNbtV2ujwo</a:t>
            </a:r>
            <a:r>
              <a:rPr lang="es-GT" sz="1600" dirty="0" smtClean="0"/>
              <a:t> </a:t>
            </a:r>
            <a:endParaRPr lang="es-GT" sz="1600" dirty="0"/>
          </a:p>
        </p:txBody>
      </p:sp>
      <p:sp>
        <p:nvSpPr>
          <p:cNvPr id="3" name="Rectángulo 2"/>
          <p:cNvSpPr/>
          <p:nvPr/>
        </p:nvSpPr>
        <p:spPr>
          <a:xfrm>
            <a:off x="6434639" y="2753753"/>
            <a:ext cx="4440294" cy="892552"/>
          </a:xfrm>
          <a:prstGeom prst="rect">
            <a:avLst/>
          </a:prstGeom>
        </p:spPr>
        <p:txBody>
          <a:bodyPr wrap="square">
            <a:spAutoFit/>
          </a:bodyPr>
          <a:lstStyle/>
          <a:p>
            <a:r>
              <a:rPr lang="es-GT" dirty="0">
                <a:solidFill>
                  <a:schemeClr val="bg1">
                    <a:lumMod val="50000"/>
                  </a:schemeClr>
                </a:solidFill>
              </a:rPr>
              <a:t>El </a:t>
            </a:r>
            <a:r>
              <a:rPr lang="es-GT" dirty="0" smtClean="0">
                <a:solidFill>
                  <a:schemeClr val="bg1">
                    <a:lumMod val="50000"/>
                  </a:schemeClr>
                </a:solidFill>
              </a:rPr>
              <a:t>Bronco: “…El </a:t>
            </a:r>
            <a:r>
              <a:rPr lang="es-GT" dirty="0">
                <a:solidFill>
                  <a:schemeClr val="bg1">
                    <a:lumMod val="50000"/>
                  </a:schemeClr>
                </a:solidFill>
              </a:rPr>
              <a:t>chisme es mas grande que la tv = </a:t>
            </a:r>
            <a:r>
              <a:rPr lang="es-GT" dirty="0" smtClean="0">
                <a:solidFill>
                  <a:schemeClr val="bg1">
                    <a:lumMod val="50000"/>
                  </a:schemeClr>
                </a:solidFill>
              </a:rPr>
              <a:t>Facebook…”</a:t>
            </a:r>
          </a:p>
          <a:p>
            <a:r>
              <a:rPr lang="es-GT" sz="1600" dirty="0" smtClean="0">
                <a:solidFill>
                  <a:schemeClr val="bg1">
                    <a:lumMod val="50000"/>
                  </a:schemeClr>
                </a:solidFill>
              </a:rPr>
              <a:t>50millones PAN /60 Millones PRI / 30 mil Bronco</a:t>
            </a:r>
            <a:endParaRPr lang="es-GT" sz="1600" dirty="0">
              <a:solidFill>
                <a:schemeClr val="bg1">
                  <a:lumMod val="50000"/>
                </a:schemeClr>
              </a:solidFill>
            </a:endParaRPr>
          </a:p>
        </p:txBody>
      </p:sp>
      <p:sp>
        <p:nvSpPr>
          <p:cNvPr id="8" name="Rectángulo 7"/>
          <p:cNvSpPr/>
          <p:nvPr/>
        </p:nvSpPr>
        <p:spPr>
          <a:xfrm>
            <a:off x="7723882" y="6549852"/>
            <a:ext cx="3856248" cy="307777"/>
          </a:xfrm>
          <a:prstGeom prst="rect">
            <a:avLst/>
          </a:prstGeom>
        </p:spPr>
        <p:txBody>
          <a:bodyPr wrap="none">
            <a:spAutoFit/>
          </a:bodyPr>
          <a:lstStyle/>
          <a:p>
            <a:r>
              <a:rPr lang="es-GT" sz="1400" dirty="0">
                <a:hlinkClick r:id="rId14"/>
              </a:rPr>
              <a:t>https://</a:t>
            </a:r>
            <a:r>
              <a:rPr lang="es-GT" sz="1400" dirty="0" smtClean="0">
                <a:hlinkClick r:id="rId14"/>
              </a:rPr>
              <a:t>www.youtube.com/watch?v=3f0dy2RjkFQ</a:t>
            </a:r>
            <a:r>
              <a:rPr lang="es-GT" sz="1400" dirty="0" smtClean="0"/>
              <a:t> </a:t>
            </a:r>
            <a:endParaRPr lang="es-GT" sz="1400" dirty="0"/>
          </a:p>
        </p:txBody>
      </p:sp>
    </p:spTree>
    <p:extLst>
      <p:ext uri="{BB962C8B-B14F-4D97-AF65-F5344CB8AC3E}">
        <p14:creationId xmlns:p14="http://schemas.microsoft.com/office/powerpoint/2010/main" val="3254794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0" y="-1"/>
            <a:ext cx="4169044" cy="1198109"/>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7200" b="1" smtClean="0">
                <a:solidFill>
                  <a:schemeClr val="bg1"/>
                </a:solidFill>
              </a:rPr>
              <a:t>Cuidado</a:t>
            </a:r>
            <a:endParaRPr lang="es-GT" sz="7200" b="1" dirty="0">
              <a:solidFill>
                <a:schemeClr val="bg1"/>
              </a:solidFill>
            </a:endParaRPr>
          </a:p>
        </p:txBody>
      </p:sp>
      <p:pic>
        <p:nvPicPr>
          <p:cNvPr id="1028" name="Picture 4" descr="pap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6046"/>
            <a:ext cx="4163272" cy="57245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pa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9719" y="7938"/>
            <a:ext cx="4576268" cy="499801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papa1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9" name="AutoShape 12" descr="papa1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10" name="AutoShape 14" descr="http://cdn5.upsocl.com/wp-content/uploads/2015/11/papa11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4" name="AutoShape 2" descr="http://cdn5.upsocl.com/wp-content/uploads/2015/11/papa11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5" name="Picture 4" descr="http://img.soy-chile.cl/Fotos/2015/05/04/file_201505041129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8605" y="-2"/>
            <a:ext cx="3591114" cy="516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39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1194" y="1208804"/>
            <a:ext cx="3335028" cy="2308324"/>
          </a:xfrm>
          <a:prstGeom prst="rect">
            <a:avLst/>
          </a:prstGeom>
          <a:solidFill>
            <a:schemeClr val="bg1">
              <a:lumMod val="95000"/>
            </a:schemeClr>
          </a:solidFill>
        </p:spPr>
        <p:txBody>
          <a:bodyPr wrap="square">
            <a:spAutoFit/>
          </a:bodyPr>
          <a:lstStyle/>
          <a:p>
            <a:r>
              <a:rPr lang="es-GT" sz="1600" dirty="0">
                <a:solidFill>
                  <a:schemeClr val="bg1">
                    <a:lumMod val="50000"/>
                  </a:schemeClr>
                </a:solidFill>
                <a:latin typeface="Arial" panose="020B0604020202020204" pitchFamily="34" charset="0"/>
              </a:rPr>
              <a:t>“resbalones políticos”, como los de Harold Caballeros (llamándonos “pendejos” tras hacer de menos la Masacre de Totonicapán), Alejandro Sinibaldi (sopesando la venida de Messi sobre la masacre de Salcajá) o de Otto Pérez Molina (dándole el pésame a Mandela, cuando aún estaba vivo).</a:t>
            </a:r>
            <a:endParaRPr lang="es-GT" sz="1600" i="0" u="none" strike="noStrike" dirty="0">
              <a:solidFill>
                <a:schemeClr val="bg1">
                  <a:lumMod val="50000"/>
                </a:schemeClr>
              </a:solidFill>
              <a:effectLst/>
              <a:latin typeface="Arial" panose="020B0604020202020204" pitchFamily="34" charset="0"/>
            </a:endParaRPr>
          </a:p>
        </p:txBody>
      </p:sp>
      <p:sp>
        <p:nvSpPr>
          <p:cNvPr id="5" name="Rectángulo 4"/>
          <p:cNvSpPr/>
          <p:nvPr/>
        </p:nvSpPr>
        <p:spPr>
          <a:xfrm>
            <a:off x="4661633" y="6411405"/>
            <a:ext cx="7529332" cy="307777"/>
          </a:xfrm>
          <a:prstGeom prst="rect">
            <a:avLst/>
          </a:prstGeom>
        </p:spPr>
        <p:txBody>
          <a:bodyPr wrap="square">
            <a:spAutoFit/>
          </a:bodyPr>
          <a:lstStyle/>
          <a:p>
            <a:r>
              <a:rPr lang="es-GT" sz="1400" dirty="0">
                <a:hlinkClick r:id="rId3"/>
              </a:rPr>
              <a:t>http://</a:t>
            </a:r>
            <a:r>
              <a:rPr lang="es-GT" sz="1400" dirty="0" smtClean="0">
                <a:hlinkClick r:id="rId3"/>
              </a:rPr>
              <a:t>www.nci.tv/index.php/menuportalvoz/submenu-w-w-w/11867-el-poder-de-la-opinion-digital</a:t>
            </a:r>
            <a:r>
              <a:rPr lang="es-GT" sz="1400" dirty="0" smtClean="0"/>
              <a:t> </a:t>
            </a:r>
            <a:endParaRPr lang="es-GT" sz="1400" dirty="0"/>
          </a:p>
        </p:txBody>
      </p:sp>
      <p:pic>
        <p:nvPicPr>
          <p:cNvPr id="1026" name="Picture 2" descr="Tuit de Sinibaldi genera críticas en redes sociales ">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19"/>
          <a:stretch/>
        </p:blipFill>
        <p:spPr bwMode="auto">
          <a:xfrm>
            <a:off x="7257734" y="-1"/>
            <a:ext cx="3337695" cy="2876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ci.tv/images/opdig1.gif"/>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7846"/>
          <a:stretch/>
        </p:blipFill>
        <p:spPr bwMode="auto">
          <a:xfrm>
            <a:off x="3722808" y="0"/>
            <a:ext cx="3527776" cy="28765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ytimg.com/vi/qAJ0OXURynE/0.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615047" y="2997533"/>
            <a:ext cx="5482947" cy="10022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NYxl_RWbsmE/Ucx4T4c_cdI/AAAAAAAABdY/oB85c3levY8/s464/Harold.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661633" y="3974348"/>
            <a:ext cx="5482947" cy="231607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0" y="0"/>
            <a:ext cx="3715658" cy="1190172"/>
          </a:xfrm>
          <a:solidFill>
            <a:srgbClr val="FF0000"/>
          </a:solidFill>
        </p:spPr>
        <p:txBody>
          <a:bodyPr>
            <a:noAutofit/>
          </a:bodyPr>
          <a:lstStyle/>
          <a:p>
            <a:pPr algn="ctr"/>
            <a:r>
              <a:rPr lang="es-GT" sz="7200" b="1" dirty="0" smtClean="0">
                <a:solidFill>
                  <a:schemeClr val="bg1"/>
                </a:solidFill>
              </a:rPr>
              <a:t>Cuidado</a:t>
            </a:r>
            <a:endParaRPr lang="es-GT" sz="7200" b="1" dirty="0">
              <a:solidFill>
                <a:schemeClr val="bg1"/>
              </a:solidFill>
            </a:endParaRPr>
          </a:p>
        </p:txBody>
      </p:sp>
      <p:pic>
        <p:nvPicPr>
          <p:cNvPr id="1034" name="Picture 10" descr="http://www.transdoc.com.gt/assets/images/users/dani/image/2012/Octubre/harol.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4736" y="3711144"/>
            <a:ext cx="4180681" cy="316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520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5525" y="608870"/>
            <a:ext cx="2918451" cy="1666704"/>
          </a:xfrm>
        </p:spPr>
        <p:txBody>
          <a:bodyPr>
            <a:noAutofit/>
          </a:bodyPr>
          <a:lstStyle/>
          <a:p>
            <a:r>
              <a:rPr lang="es-GT" sz="6600" b="1" dirty="0" err="1" smtClean="0">
                <a:solidFill>
                  <a:srgbClr val="92D050"/>
                </a:solidFill>
              </a:rPr>
              <a:t>iLifebelt</a:t>
            </a:r>
            <a:r>
              <a:rPr lang="es-GT" sz="6600" b="1" dirty="0" smtClean="0">
                <a:solidFill>
                  <a:srgbClr val="92D050"/>
                </a:solidFill>
              </a:rPr>
              <a:t> 2015</a:t>
            </a:r>
            <a:endParaRPr lang="es-GT" sz="6600" b="1" dirty="0">
              <a:solidFill>
                <a:srgbClr val="92D050"/>
              </a:solidFill>
            </a:endParaRPr>
          </a:p>
        </p:txBody>
      </p:sp>
      <p:sp>
        <p:nvSpPr>
          <p:cNvPr id="3" name="Marcador de contenido 2"/>
          <p:cNvSpPr>
            <a:spLocks noGrp="1"/>
          </p:cNvSpPr>
          <p:nvPr>
            <p:ph idx="1"/>
          </p:nvPr>
        </p:nvSpPr>
        <p:spPr>
          <a:xfrm>
            <a:off x="389079" y="2770817"/>
            <a:ext cx="7129321" cy="3322701"/>
          </a:xfrm>
        </p:spPr>
        <p:txBody>
          <a:bodyPr>
            <a:normAutofit fontScale="92500" lnSpcReduction="20000"/>
          </a:bodyPr>
          <a:lstStyle/>
          <a:p>
            <a:r>
              <a:rPr lang="es-GT" sz="2000" i="1" dirty="0"/>
              <a:t>E</a:t>
            </a:r>
            <a:r>
              <a:rPr lang="es-GT" sz="2000" i="1" dirty="0" smtClean="0"/>
              <a:t>l Smartphone </a:t>
            </a:r>
            <a:r>
              <a:rPr lang="es-GT" sz="2000" dirty="0"/>
              <a:t>este año sobrepaso a las computadoras </a:t>
            </a:r>
            <a:r>
              <a:rPr lang="es-GT" sz="2000" dirty="0" smtClean="0"/>
              <a:t>(PC) </a:t>
            </a:r>
            <a:r>
              <a:rPr lang="es-GT" sz="2000" dirty="0"/>
              <a:t>en </a:t>
            </a:r>
            <a:r>
              <a:rPr lang="es-GT" sz="2000" dirty="0" smtClean="0"/>
              <a:t>preferencia, ahora es el “Smartphone”, el principal</a:t>
            </a:r>
            <a:r>
              <a:rPr lang="es-GT" sz="2000" dirty="0"/>
              <a:t> dispositivo de conexión a Redes </a:t>
            </a:r>
            <a:r>
              <a:rPr lang="es-GT" sz="2000" dirty="0" smtClean="0"/>
              <a:t>Sociales (</a:t>
            </a:r>
            <a:r>
              <a:rPr lang="es-GT" sz="2000" dirty="0"/>
              <a:t>67.3% de los usuarios </a:t>
            </a:r>
            <a:r>
              <a:rPr lang="es-GT" sz="2000" dirty="0" smtClean="0"/>
              <a:t>en CA)</a:t>
            </a:r>
          </a:p>
          <a:p>
            <a:r>
              <a:rPr lang="es-GT" sz="2000" dirty="0" smtClean="0"/>
              <a:t>En 2014 revisar correo era prioridad, pero en 2015 las</a:t>
            </a:r>
            <a:r>
              <a:rPr lang="es-GT" sz="2000" dirty="0"/>
              <a:t> Redes Sociales se consolidan como la principal actividad realizada en Internet</a:t>
            </a:r>
            <a:r>
              <a:rPr lang="es-GT" sz="2000" dirty="0" smtClean="0"/>
              <a:t> </a:t>
            </a:r>
          </a:p>
          <a:p>
            <a:r>
              <a:rPr lang="es-GT" sz="2000" b="1" dirty="0" smtClean="0">
                <a:solidFill>
                  <a:schemeClr val="accent1">
                    <a:lumMod val="50000"/>
                  </a:schemeClr>
                </a:solidFill>
              </a:rPr>
              <a:t>Facebook:</a:t>
            </a:r>
            <a:r>
              <a:rPr lang="es-GT" sz="2000" dirty="0" smtClean="0"/>
              <a:t> </a:t>
            </a:r>
            <a:r>
              <a:rPr lang="es-GT" sz="2000" dirty="0"/>
              <a:t>Guatemala es el país que presenta la mayor cantidad de perfiles alcanzando 4.2 millones de usuarios, en segunda </a:t>
            </a:r>
            <a:r>
              <a:rPr lang="es-GT" sz="2000" dirty="0" smtClean="0"/>
              <a:t>posición</a:t>
            </a:r>
            <a:r>
              <a:rPr lang="es-GT" sz="2000" dirty="0"/>
              <a:t> República Dominicana con 3.6 </a:t>
            </a:r>
            <a:r>
              <a:rPr lang="es-GT" sz="2000" dirty="0" smtClean="0"/>
              <a:t>millones, </a:t>
            </a:r>
            <a:r>
              <a:rPr lang="es-GT" sz="2000" dirty="0"/>
              <a:t>luego Costa Rica y El Salvador con 2.7 y 2.6 </a:t>
            </a:r>
            <a:r>
              <a:rPr lang="es-GT" sz="2000" dirty="0" smtClean="0"/>
              <a:t>millones respectivamente.</a:t>
            </a:r>
          </a:p>
          <a:p>
            <a:pPr marL="0" indent="0">
              <a:buNone/>
            </a:pPr>
            <a:endParaRPr lang="es-GT" sz="2000" dirty="0" smtClean="0"/>
          </a:p>
          <a:p>
            <a:pPr marL="0" indent="0">
              <a:buNone/>
            </a:pPr>
            <a:r>
              <a:rPr lang="es-GT" sz="2000" dirty="0" smtClean="0"/>
              <a:t>*ORKUT en Brasil? </a:t>
            </a:r>
            <a:r>
              <a:rPr lang="es-GT" sz="2000" dirty="0" err="1" smtClean="0"/>
              <a:t>Asiaticas</a:t>
            </a:r>
            <a:r>
              <a:rPr lang="es-GT" sz="2000" dirty="0" smtClean="0"/>
              <a:t> como </a:t>
            </a:r>
            <a:r>
              <a:rPr lang="es-GT" sz="2000" dirty="0" err="1" smtClean="0">
                <a:hlinkClick r:id="rId2"/>
              </a:rPr>
              <a:t>Mixi</a:t>
            </a:r>
            <a:r>
              <a:rPr lang="es-GT" sz="2000" dirty="0" smtClean="0"/>
              <a:t> 21 millones o  </a:t>
            </a:r>
            <a:r>
              <a:rPr lang="es-GT" sz="2000" dirty="0" err="1" smtClean="0">
                <a:hlinkClick r:id="rId3"/>
              </a:rPr>
              <a:t>Gree</a:t>
            </a:r>
            <a:r>
              <a:rPr lang="es-GT" sz="2000" dirty="0" smtClean="0"/>
              <a:t> 22 </a:t>
            </a:r>
            <a:r>
              <a:rPr lang="es-GT" sz="2000" dirty="0" err="1" smtClean="0"/>
              <a:t>millonesde</a:t>
            </a:r>
            <a:r>
              <a:rPr lang="es-GT" sz="2000" dirty="0" smtClean="0"/>
              <a:t> usuarios? </a:t>
            </a:r>
            <a:endParaRPr lang="es-GT" sz="2000" dirty="0"/>
          </a:p>
        </p:txBody>
      </p:sp>
      <p:pic>
        <p:nvPicPr>
          <p:cNvPr id="5122" name="Picture 2" descr="ilife-belt-guatevis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4218" y="125093"/>
            <a:ext cx="4096153" cy="215048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84218" y="6454145"/>
            <a:ext cx="11346873" cy="276999"/>
          </a:xfrm>
          <a:prstGeom prst="rect">
            <a:avLst/>
          </a:prstGeom>
        </p:spPr>
        <p:txBody>
          <a:bodyPr wrap="square">
            <a:spAutoFit/>
          </a:bodyPr>
          <a:lstStyle/>
          <a:p>
            <a:r>
              <a:rPr lang="es-GT" sz="1200" dirty="0">
                <a:hlinkClick r:id="rId5"/>
              </a:rPr>
              <a:t>http://www.guatevision.com/guatemala-tiene-mayoria-de-usuarios-de-redes-sociales-en-la-region-segun-estudio</a:t>
            </a:r>
            <a:r>
              <a:rPr lang="es-GT" sz="1200" dirty="0" smtClean="0">
                <a:hlinkClick r:id="rId5"/>
              </a:rPr>
              <a:t>/</a:t>
            </a:r>
            <a:r>
              <a:rPr lang="es-GT" sz="1200" dirty="0" smtClean="0"/>
              <a:t> </a:t>
            </a:r>
            <a:endParaRPr lang="es-GT" sz="1200" dirty="0"/>
          </a:p>
        </p:txBody>
      </p:sp>
      <p:sp>
        <p:nvSpPr>
          <p:cNvPr id="5" name="Rectángulo 4"/>
          <p:cNvSpPr/>
          <p:nvPr/>
        </p:nvSpPr>
        <p:spPr>
          <a:xfrm>
            <a:off x="7929131" y="2860362"/>
            <a:ext cx="2706085" cy="3416320"/>
          </a:xfrm>
          <a:prstGeom prst="rect">
            <a:avLst/>
          </a:prstGeom>
          <a:solidFill>
            <a:schemeClr val="bg1">
              <a:lumMod val="95000"/>
            </a:schemeClr>
          </a:solidFill>
        </p:spPr>
        <p:txBody>
          <a:bodyPr wrap="square">
            <a:spAutoFit/>
          </a:bodyPr>
          <a:lstStyle/>
          <a:p>
            <a:pPr>
              <a:lnSpc>
                <a:spcPct val="150000"/>
              </a:lnSpc>
            </a:pPr>
            <a:r>
              <a:rPr lang="es-GT" b="1" dirty="0">
                <a:solidFill>
                  <a:srgbClr val="4C4C4C"/>
                </a:solidFill>
                <a:latin typeface="georgia" panose="02040502050405020303" pitchFamily="18" charset="0"/>
              </a:rPr>
              <a:t>En la región: </a:t>
            </a:r>
          </a:p>
          <a:p>
            <a:pPr>
              <a:lnSpc>
                <a:spcPct val="150000"/>
              </a:lnSpc>
            </a:pPr>
            <a:r>
              <a:rPr lang="es-GT" dirty="0">
                <a:solidFill>
                  <a:srgbClr val="4C4C4C"/>
                </a:solidFill>
                <a:latin typeface="georgia" panose="02040502050405020303" pitchFamily="18" charset="0"/>
              </a:rPr>
              <a:t>Facebook 90.2%</a:t>
            </a:r>
          </a:p>
          <a:p>
            <a:pPr>
              <a:lnSpc>
                <a:spcPct val="150000"/>
              </a:lnSpc>
            </a:pPr>
            <a:r>
              <a:rPr lang="es-GT" dirty="0" err="1">
                <a:solidFill>
                  <a:srgbClr val="4C4C4C"/>
                </a:solidFill>
                <a:latin typeface="georgia" panose="02040502050405020303" pitchFamily="18" charset="0"/>
              </a:rPr>
              <a:t>Whatsapp</a:t>
            </a:r>
            <a:r>
              <a:rPr lang="es-GT" dirty="0">
                <a:solidFill>
                  <a:srgbClr val="4C4C4C"/>
                </a:solidFill>
                <a:latin typeface="georgia" panose="02040502050405020303" pitchFamily="18" charset="0"/>
              </a:rPr>
              <a:t> (63.6%)</a:t>
            </a:r>
          </a:p>
          <a:p>
            <a:pPr>
              <a:lnSpc>
                <a:spcPct val="150000"/>
              </a:lnSpc>
            </a:pPr>
            <a:r>
              <a:rPr lang="es-GT" dirty="0" err="1">
                <a:solidFill>
                  <a:srgbClr val="4C4C4C"/>
                </a:solidFill>
                <a:latin typeface="georgia" panose="02040502050405020303" pitchFamily="18" charset="0"/>
              </a:rPr>
              <a:t>Youtube</a:t>
            </a:r>
            <a:r>
              <a:rPr lang="es-GT" dirty="0">
                <a:solidFill>
                  <a:srgbClr val="4C4C4C"/>
                </a:solidFill>
                <a:latin typeface="georgia" panose="02040502050405020303" pitchFamily="18" charset="0"/>
              </a:rPr>
              <a:t> (61.5%)</a:t>
            </a:r>
          </a:p>
          <a:p>
            <a:pPr>
              <a:lnSpc>
                <a:spcPct val="150000"/>
              </a:lnSpc>
            </a:pPr>
            <a:r>
              <a:rPr lang="es-GT" dirty="0">
                <a:solidFill>
                  <a:srgbClr val="4C4C4C"/>
                </a:solidFill>
                <a:latin typeface="georgia" panose="02040502050405020303" pitchFamily="18" charset="0"/>
              </a:rPr>
              <a:t>Google+ (59.1%)</a:t>
            </a:r>
          </a:p>
          <a:p>
            <a:pPr>
              <a:lnSpc>
                <a:spcPct val="150000"/>
              </a:lnSpc>
            </a:pPr>
            <a:r>
              <a:rPr lang="es-GT" dirty="0">
                <a:solidFill>
                  <a:srgbClr val="4C4C4C"/>
                </a:solidFill>
                <a:latin typeface="georgia" panose="02040502050405020303" pitchFamily="18" charset="0"/>
              </a:rPr>
              <a:t>Twitter (57.1%)</a:t>
            </a:r>
          </a:p>
          <a:p>
            <a:pPr>
              <a:lnSpc>
                <a:spcPct val="150000"/>
              </a:lnSpc>
            </a:pPr>
            <a:r>
              <a:rPr lang="es-GT" dirty="0">
                <a:solidFill>
                  <a:srgbClr val="4C4C4C"/>
                </a:solidFill>
                <a:latin typeface="georgia" panose="02040502050405020303" pitchFamily="18" charset="0"/>
              </a:rPr>
              <a:t>Instagram (43.2%)</a:t>
            </a:r>
          </a:p>
          <a:p>
            <a:pPr>
              <a:lnSpc>
                <a:spcPct val="150000"/>
              </a:lnSpc>
            </a:pPr>
            <a:r>
              <a:rPr lang="es-GT" dirty="0">
                <a:solidFill>
                  <a:srgbClr val="4C4C4C"/>
                </a:solidFill>
                <a:latin typeface="georgia" panose="02040502050405020303" pitchFamily="18" charset="0"/>
              </a:rPr>
              <a:t>Skype (36.8%)</a:t>
            </a:r>
          </a:p>
        </p:txBody>
      </p:sp>
      <p:sp>
        <p:nvSpPr>
          <p:cNvPr id="6" name="Rectángulo 5"/>
          <p:cNvSpPr/>
          <p:nvPr/>
        </p:nvSpPr>
        <p:spPr>
          <a:xfrm>
            <a:off x="7929131" y="697208"/>
            <a:ext cx="2706085" cy="1938992"/>
          </a:xfrm>
          <a:prstGeom prst="rect">
            <a:avLst/>
          </a:prstGeom>
          <a:solidFill>
            <a:schemeClr val="bg1">
              <a:lumMod val="95000"/>
            </a:schemeClr>
          </a:solidFill>
        </p:spPr>
        <p:txBody>
          <a:bodyPr wrap="square">
            <a:spAutoFit/>
          </a:bodyPr>
          <a:lstStyle/>
          <a:p>
            <a:r>
              <a:rPr lang="es-GT" sz="2000" dirty="0">
                <a:solidFill>
                  <a:srgbClr val="4C4C4C"/>
                </a:solidFill>
                <a:latin typeface="georgia" panose="02040502050405020303" pitchFamily="18" charset="0"/>
              </a:rPr>
              <a:t>Superintendencia de Telecomunicaciones (SIT) que reporta 16.911.811 </a:t>
            </a:r>
            <a:r>
              <a:rPr lang="es-GT" sz="2000" dirty="0" smtClean="0">
                <a:solidFill>
                  <a:srgbClr val="4C4C4C"/>
                </a:solidFill>
                <a:latin typeface="georgia" panose="02040502050405020303" pitchFamily="18" charset="0"/>
              </a:rPr>
              <a:t>líneas celulares en Guatemala</a:t>
            </a:r>
            <a:endParaRPr lang="es-GT" sz="2000" dirty="0"/>
          </a:p>
        </p:txBody>
      </p:sp>
      <p:sp>
        <p:nvSpPr>
          <p:cNvPr id="9" name="Rectángulo 8"/>
          <p:cNvSpPr/>
          <p:nvPr/>
        </p:nvSpPr>
        <p:spPr>
          <a:xfrm>
            <a:off x="484218" y="6210237"/>
            <a:ext cx="7032620" cy="276999"/>
          </a:xfrm>
          <a:prstGeom prst="rect">
            <a:avLst/>
          </a:prstGeom>
        </p:spPr>
        <p:txBody>
          <a:bodyPr wrap="square">
            <a:spAutoFit/>
          </a:bodyPr>
          <a:lstStyle/>
          <a:p>
            <a:r>
              <a:rPr lang="es-GT" sz="1200" dirty="0">
                <a:hlinkClick r:id="rId6"/>
              </a:rPr>
              <a:t>http://ilifebelt.com/7-tendencias-2015-redes-sociales-america-central-el-caribe/2014/12</a:t>
            </a:r>
            <a:r>
              <a:rPr lang="es-GT" sz="1200" dirty="0" smtClean="0">
                <a:hlinkClick r:id="rId6"/>
              </a:rPr>
              <a:t>/</a:t>
            </a:r>
            <a:r>
              <a:rPr lang="es-GT" sz="1200" dirty="0" smtClean="0"/>
              <a:t> </a:t>
            </a:r>
            <a:endParaRPr lang="es-GT" sz="1200" dirty="0"/>
          </a:p>
        </p:txBody>
      </p:sp>
      <p:sp>
        <p:nvSpPr>
          <p:cNvPr id="7" name="Rectángulo 6"/>
          <p:cNvSpPr/>
          <p:nvPr/>
        </p:nvSpPr>
        <p:spPr>
          <a:xfrm>
            <a:off x="7749813" y="6423367"/>
            <a:ext cx="2821735" cy="307777"/>
          </a:xfrm>
          <a:prstGeom prst="rect">
            <a:avLst/>
          </a:prstGeom>
        </p:spPr>
        <p:txBody>
          <a:bodyPr wrap="none">
            <a:spAutoFit/>
          </a:bodyPr>
          <a:lstStyle/>
          <a:p>
            <a:r>
              <a:rPr lang="es-GT" sz="1400" dirty="0">
                <a:hlinkClick r:id="rId7"/>
              </a:rPr>
              <a:t>https://</a:t>
            </a:r>
            <a:r>
              <a:rPr lang="es-GT" sz="1400" dirty="0" smtClean="0">
                <a:hlinkClick r:id="rId7"/>
              </a:rPr>
              <a:t>es.wikipedia.org/wiki/Orkut</a:t>
            </a:r>
            <a:r>
              <a:rPr lang="es-GT" sz="1400" dirty="0" smtClean="0"/>
              <a:t> </a:t>
            </a:r>
            <a:endParaRPr lang="es-GT" sz="1400" dirty="0"/>
          </a:p>
        </p:txBody>
      </p:sp>
    </p:spTree>
    <p:extLst>
      <p:ext uri="{BB962C8B-B14F-4D97-AF65-F5344CB8AC3E}">
        <p14:creationId xmlns:p14="http://schemas.microsoft.com/office/powerpoint/2010/main" val="420474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sentidog.com/lat/wp-content/uploads/2010/06/grindrguys.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99472" y="2379518"/>
            <a:ext cx="1569802" cy="2335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ángulo 6"/>
          <p:cNvSpPr/>
          <p:nvPr/>
        </p:nvSpPr>
        <p:spPr>
          <a:xfrm>
            <a:off x="4115522" y="6529046"/>
            <a:ext cx="6370853" cy="276999"/>
          </a:xfrm>
          <a:prstGeom prst="rect">
            <a:avLst/>
          </a:prstGeom>
        </p:spPr>
        <p:txBody>
          <a:bodyPr wrap="square">
            <a:spAutoFit/>
          </a:bodyPr>
          <a:lstStyle/>
          <a:p>
            <a:r>
              <a:rPr lang="es-GT" sz="1200" dirty="0">
                <a:hlinkClick r:id="rId3"/>
              </a:rPr>
              <a:t>http://</a:t>
            </a:r>
            <a:r>
              <a:rPr lang="es-GT" sz="1200" dirty="0" smtClean="0">
                <a:hlinkClick r:id="rId3"/>
              </a:rPr>
              <a:t>www.sentidog.com/lat/2010/06/top-10-aplicaciones-mas-gays-para-iphone-ipod-y-ipad.html</a:t>
            </a:r>
            <a:r>
              <a:rPr lang="es-GT" sz="1200" dirty="0" smtClean="0"/>
              <a:t> </a:t>
            </a:r>
            <a:endParaRPr lang="es-GT" sz="1200" dirty="0"/>
          </a:p>
        </p:txBody>
      </p:sp>
      <p:sp>
        <p:nvSpPr>
          <p:cNvPr id="8" name="Rectángulo 7"/>
          <p:cNvSpPr/>
          <p:nvPr/>
        </p:nvSpPr>
        <p:spPr>
          <a:xfrm>
            <a:off x="4796632" y="87660"/>
            <a:ext cx="5696703" cy="5232202"/>
          </a:xfrm>
          <a:prstGeom prst="rect">
            <a:avLst/>
          </a:prstGeom>
          <a:solidFill>
            <a:schemeClr val="bg1">
              <a:lumMod val="95000"/>
            </a:schemeClr>
          </a:solidFill>
        </p:spPr>
        <p:txBody>
          <a:bodyPr wrap="square">
            <a:spAutoFit/>
          </a:bodyPr>
          <a:lstStyle/>
          <a:p>
            <a:r>
              <a:rPr lang="es-GT" sz="1400" dirty="0">
                <a:solidFill>
                  <a:srgbClr val="000000"/>
                </a:solidFill>
                <a:latin typeface="Open Sans" panose="020B0606030504020204" pitchFamily="34" charset="0"/>
                <a:hlinkClick r:id="rId4"/>
              </a:rPr>
              <a:t>Gay </a:t>
            </a:r>
            <a:r>
              <a:rPr lang="es-GT" sz="1400" dirty="0" err="1">
                <a:solidFill>
                  <a:srgbClr val="000000"/>
                </a:solidFill>
                <a:latin typeface="Open Sans" panose="020B0606030504020204" pitchFamily="34" charset="0"/>
                <a:hlinkClick r:id="rId4"/>
              </a:rPr>
              <a:t>Rights</a:t>
            </a:r>
            <a:r>
              <a:rPr lang="es-GT" sz="1400" dirty="0">
                <a:solidFill>
                  <a:srgbClr val="000000"/>
                </a:solidFill>
                <a:latin typeface="Open Sans" panose="020B0606030504020204" pitchFamily="34" charset="0"/>
                <a:hlinkClick r:id="rId4"/>
              </a:rPr>
              <a:t> </a:t>
            </a:r>
            <a:r>
              <a:rPr lang="es-GT" sz="1400" dirty="0" err="1">
                <a:solidFill>
                  <a:srgbClr val="000000"/>
                </a:solidFill>
                <a:latin typeface="Open Sans" panose="020B0606030504020204" pitchFamily="34" charset="0"/>
                <a:hlinkClick r:id="rId4"/>
              </a:rPr>
              <a:t>Site</a:t>
            </a:r>
            <a:r>
              <a:rPr lang="es-GT" sz="1400" dirty="0">
                <a:solidFill>
                  <a:srgbClr val="000000"/>
                </a:solidFill>
                <a:latin typeface="Open Sans" panose="020B0606030504020204" pitchFamily="34" charset="0"/>
                <a:hlinkClick r:id="rId4"/>
              </a:rPr>
              <a:t> </a:t>
            </a:r>
            <a:r>
              <a:rPr lang="es-GT" sz="1400" dirty="0" smtClean="0">
                <a:solidFill>
                  <a:srgbClr val="000000"/>
                </a:solidFill>
                <a:latin typeface="Open Sans" panose="020B0606030504020204" pitchFamily="34" charset="0"/>
              </a:rPr>
              <a:t> </a:t>
            </a:r>
            <a:r>
              <a:rPr lang="es-GT" sz="1100" dirty="0" smtClean="0">
                <a:solidFill>
                  <a:schemeClr val="bg1">
                    <a:lumMod val="50000"/>
                  </a:schemeClr>
                </a:solidFill>
                <a:latin typeface="Open Sans" panose="020B0606030504020204" pitchFamily="34" charset="0"/>
              </a:rPr>
              <a:t>(de aquí </a:t>
            </a:r>
            <a:r>
              <a:rPr lang="es-GT" sz="1100" dirty="0">
                <a:solidFill>
                  <a:schemeClr val="bg1">
                    <a:lumMod val="50000"/>
                  </a:schemeClr>
                </a:solidFill>
                <a:latin typeface="Open Sans" panose="020B0606030504020204" pitchFamily="34" charset="0"/>
              </a:rPr>
              <a:t>surgió </a:t>
            </a:r>
            <a:r>
              <a:rPr lang="es-GT" sz="1100" dirty="0" smtClean="0">
                <a:solidFill>
                  <a:schemeClr val="bg1">
                    <a:lumMod val="50000"/>
                  </a:schemeClr>
                </a:solidFill>
                <a:latin typeface="Open Sans" panose="020B0606030504020204" pitchFamily="34" charset="0"/>
              </a:rPr>
              <a:t>la aplicación </a:t>
            </a:r>
            <a:r>
              <a:rPr lang="es-GT" sz="1100" dirty="0">
                <a:solidFill>
                  <a:schemeClr val="bg1">
                    <a:lumMod val="50000"/>
                  </a:schemeClr>
                </a:solidFill>
                <a:latin typeface="Open Sans" panose="020B0606030504020204" pitchFamily="34" charset="0"/>
              </a:rPr>
              <a:t>de iPhone y </a:t>
            </a:r>
            <a:r>
              <a:rPr lang="es-GT" sz="1100" dirty="0" smtClean="0">
                <a:solidFill>
                  <a:schemeClr val="bg1">
                    <a:lumMod val="50000"/>
                  </a:schemeClr>
                </a:solidFill>
                <a:latin typeface="Open Sans" panose="020B0606030504020204" pitchFamily="34" charset="0"/>
              </a:rPr>
              <a:t>iPod) incluye </a:t>
            </a:r>
            <a:r>
              <a:rPr lang="es-GT" sz="1100" dirty="0">
                <a:solidFill>
                  <a:schemeClr val="bg1">
                    <a:lumMod val="50000"/>
                  </a:schemeClr>
                </a:solidFill>
                <a:latin typeface="Open Sans" panose="020B0606030504020204" pitchFamily="34" charset="0"/>
              </a:rPr>
              <a:t>más de 150 artículos sobre derechos LGBT, ordenados cronológicamente colocando en la historia de la humanidad cada uno de los momentos importantes en la historia LGBT</a:t>
            </a:r>
            <a:r>
              <a:rPr lang="es-GT" sz="1100" dirty="0" smtClean="0">
                <a:solidFill>
                  <a:schemeClr val="bg1">
                    <a:lumMod val="50000"/>
                  </a:schemeClr>
                </a:solidFill>
                <a:latin typeface="Open Sans" panose="020B0606030504020204" pitchFamily="34" charset="0"/>
              </a:rPr>
              <a:t>.</a:t>
            </a:r>
          </a:p>
          <a:p>
            <a:endParaRPr lang="es-GT" sz="1200" dirty="0" smtClean="0">
              <a:solidFill>
                <a:srgbClr val="000000"/>
              </a:solidFill>
              <a:latin typeface="Open Sans" panose="020B0606030504020204" pitchFamily="34" charset="0"/>
            </a:endParaRPr>
          </a:p>
          <a:p>
            <a:r>
              <a:rPr lang="es-GT" sz="1400" dirty="0">
                <a:solidFill>
                  <a:srgbClr val="000000"/>
                </a:solidFill>
                <a:latin typeface="Open Sans" panose="020B0606030504020204" pitchFamily="34" charset="0"/>
                <a:hlinkClick r:id="rId5"/>
              </a:rPr>
              <a:t>Grindr</a:t>
            </a:r>
            <a:r>
              <a:rPr lang="es-GT" sz="1400" dirty="0">
                <a:solidFill>
                  <a:srgbClr val="000000"/>
                </a:solidFill>
                <a:latin typeface="Open Sans" panose="020B0606030504020204" pitchFamily="34" charset="0"/>
              </a:rPr>
              <a:t> </a:t>
            </a:r>
            <a:r>
              <a:rPr lang="es-GT" sz="1100" dirty="0">
                <a:solidFill>
                  <a:schemeClr val="bg1">
                    <a:lumMod val="50000"/>
                  </a:schemeClr>
                </a:solidFill>
                <a:latin typeface="Open Sans" panose="020B0606030504020204" pitchFamily="34" charset="0"/>
              </a:rPr>
              <a:t>aplicación basada en la localización GPS para encontrar hombres a tu alrededor. Es fácil de usar y discreto. No requiere de usuario, basta con abrir la aplicación, subir opcionalmente una fotografía, algunos datos para el perfil y empezar a buscar hombres en tu zona que quieran comenzar a chatear y encontrarse</a:t>
            </a:r>
            <a:r>
              <a:rPr lang="es-GT" sz="1100" dirty="0" smtClean="0">
                <a:solidFill>
                  <a:schemeClr val="bg1">
                    <a:lumMod val="50000"/>
                  </a:schemeClr>
                </a:solidFill>
                <a:latin typeface="Open Sans" panose="020B0606030504020204" pitchFamily="34" charset="0"/>
              </a:rPr>
              <a:t>.</a:t>
            </a:r>
          </a:p>
          <a:p>
            <a:endParaRPr lang="es-GT" sz="1100" dirty="0">
              <a:solidFill>
                <a:schemeClr val="bg1">
                  <a:lumMod val="50000"/>
                </a:schemeClr>
              </a:solidFill>
              <a:latin typeface="Open Sans" panose="020B0606030504020204" pitchFamily="34" charset="0"/>
            </a:endParaRPr>
          </a:p>
          <a:p>
            <a:r>
              <a:rPr lang="es-GT" sz="1400" b="1" dirty="0">
                <a:latin typeface="Open Sans" panose="020B0606030504020204" pitchFamily="34" charset="0"/>
                <a:ea typeface="Open Sans" panose="020B0606030504020204" pitchFamily="34" charset="0"/>
                <a:cs typeface="Open Sans" panose="020B0606030504020204" pitchFamily="34" charset="0"/>
                <a:hlinkClick r:id="rId6"/>
              </a:rPr>
              <a:t>GayGuatemala.com</a:t>
            </a:r>
            <a:r>
              <a:rPr lang="es-GT" sz="1400" b="1" dirty="0"/>
              <a:t> </a:t>
            </a:r>
            <a:r>
              <a:rPr lang="es-GT" sz="1100" dirty="0">
                <a:solidFill>
                  <a:schemeClr val="bg1">
                    <a:lumMod val="50000"/>
                  </a:schemeClr>
                </a:solidFill>
                <a:latin typeface="Open Sans" panose="020B0606030504020204" pitchFamily="34" charset="0"/>
              </a:rPr>
              <a:t>Portal Gay, dirigido al colectivo GLBTT de Guatemala, y a todos que de una u otra manera tenga algún interés a cerca de nuestra comunidad.</a:t>
            </a:r>
          </a:p>
          <a:p>
            <a:endParaRPr lang="es-GT" sz="1200" dirty="0" smtClean="0">
              <a:solidFill>
                <a:srgbClr val="000000"/>
              </a:solidFill>
              <a:latin typeface="Open Sans" panose="020B0606030504020204" pitchFamily="34" charset="0"/>
            </a:endParaRPr>
          </a:p>
          <a:p>
            <a:pPr fontAlgn="base"/>
            <a:r>
              <a:rPr lang="es-GT" sz="1400" dirty="0" err="1">
                <a:latin typeface="Open Sans" panose="020B0606030504020204" pitchFamily="34" charset="0"/>
                <a:ea typeface="Open Sans" panose="020B0606030504020204" pitchFamily="34" charset="0"/>
                <a:cs typeface="Open Sans" panose="020B0606030504020204" pitchFamily="34" charset="0"/>
                <a:hlinkClick r:id="rId7" tooltip="MGA"/>
              </a:rPr>
              <a:t>My</a:t>
            </a:r>
            <a:r>
              <a:rPr lang="es-GT" sz="1400" dirty="0">
                <a:latin typeface="Open Sans" panose="020B0606030504020204" pitchFamily="34" charset="0"/>
                <a:ea typeface="Open Sans" panose="020B0606030504020204" pitchFamily="34" charset="0"/>
                <a:cs typeface="Open Sans" panose="020B0606030504020204" pitchFamily="34" charset="0"/>
                <a:hlinkClick r:id="rId7" tooltip="MGA"/>
              </a:rPr>
              <a:t> Gay Agenda</a:t>
            </a:r>
            <a:r>
              <a:rPr lang="es-GT" sz="1400" dirty="0"/>
              <a:t> </a:t>
            </a:r>
            <a:r>
              <a:rPr lang="es-GT" sz="1100" dirty="0">
                <a:solidFill>
                  <a:schemeClr val="bg1">
                    <a:lumMod val="50000"/>
                  </a:schemeClr>
                </a:solidFill>
                <a:latin typeface="Open Sans" panose="020B0606030504020204" pitchFamily="34" charset="0"/>
              </a:rPr>
              <a:t>Calendario personal, con capacidad para organizar varios eventos en el mismo día y en varios días. MGA también incluye una sección de notas y una pequeña efemérides gay llamada “</a:t>
            </a:r>
            <a:r>
              <a:rPr lang="es-GT" sz="1100" dirty="0" err="1">
                <a:solidFill>
                  <a:schemeClr val="bg1">
                    <a:lumMod val="50000"/>
                  </a:schemeClr>
                </a:solidFill>
                <a:latin typeface="Open Sans" panose="020B0606030504020204" pitchFamily="34" charset="0"/>
              </a:rPr>
              <a:t>Today</a:t>
            </a:r>
            <a:r>
              <a:rPr lang="es-GT" sz="1100" dirty="0">
                <a:solidFill>
                  <a:schemeClr val="bg1">
                    <a:lumMod val="50000"/>
                  </a:schemeClr>
                </a:solidFill>
                <a:latin typeface="Open Sans" panose="020B0606030504020204" pitchFamily="34" charset="0"/>
              </a:rPr>
              <a:t> in Gay”</a:t>
            </a:r>
          </a:p>
          <a:p>
            <a:pPr fontAlgn="base"/>
            <a:endParaRPr lang="es-GT" sz="1200" dirty="0" smtClean="0"/>
          </a:p>
          <a:p>
            <a:pPr fontAlgn="base"/>
            <a:r>
              <a:rPr lang="es-GT" sz="1400" b="1" dirty="0" err="1">
                <a:latin typeface="Open Sans" panose="020B0606030504020204" pitchFamily="34" charset="0"/>
                <a:ea typeface="Open Sans" panose="020B0606030504020204" pitchFamily="34" charset="0"/>
                <a:cs typeface="Open Sans" panose="020B0606030504020204" pitchFamily="34" charset="0"/>
                <a:hlinkClick r:id="rId8" tooltip="Gaydar"/>
              </a:rPr>
              <a:t>Gaydar</a:t>
            </a:r>
            <a:r>
              <a:rPr lang="es-GT" sz="1400" b="1" dirty="0">
                <a:hlinkClick r:id="rId8" tooltip="Gaydar"/>
              </a:rPr>
              <a:t> </a:t>
            </a:r>
            <a:r>
              <a:rPr lang="es-GT" sz="1100" dirty="0">
                <a:solidFill>
                  <a:schemeClr val="bg1">
                    <a:lumMod val="50000"/>
                  </a:schemeClr>
                </a:solidFill>
                <a:latin typeface="Open Sans" panose="020B0606030504020204" pitchFamily="34" charset="0"/>
              </a:rPr>
              <a:t>(iPhone, iPod </a:t>
            </a:r>
            <a:r>
              <a:rPr lang="es-GT" sz="1100" dirty="0" err="1">
                <a:solidFill>
                  <a:schemeClr val="bg1">
                    <a:lumMod val="50000"/>
                  </a:schemeClr>
                </a:solidFill>
                <a:latin typeface="Open Sans" panose="020B0606030504020204" pitchFamily="34" charset="0"/>
              </a:rPr>
              <a:t>Touch</a:t>
            </a:r>
            <a:r>
              <a:rPr lang="es-GT" sz="1100" dirty="0">
                <a:solidFill>
                  <a:schemeClr val="bg1">
                    <a:lumMod val="50000"/>
                  </a:schemeClr>
                </a:solidFill>
                <a:latin typeface="Open Sans" panose="020B0606030504020204" pitchFamily="34" charset="0"/>
              </a:rPr>
              <a:t>, iPad) Una de las webs de contactos </a:t>
            </a:r>
            <a:r>
              <a:rPr lang="es-GT" sz="1100" dirty="0" err="1">
                <a:solidFill>
                  <a:schemeClr val="bg1">
                    <a:lumMod val="50000"/>
                  </a:schemeClr>
                </a:solidFill>
                <a:latin typeface="Open Sans" panose="020B0606030504020204" pitchFamily="34" charset="0"/>
              </a:rPr>
              <a:t>gays</a:t>
            </a:r>
            <a:r>
              <a:rPr lang="es-GT" sz="1100" dirty="0">
                <a:solidFill>
                  <a:schemeClr val="bg1">
                    <a:lumMod val="50000"/>
                  </a:schemeClr>
                </a:solidFill>
                <a:latin typeface="Open Sans" panose="020B0606030504020204" pitchFamily="34" charset="0"/>
              </a:rPr>
              <a:t> más grandes de la red tiene su propia </a:t>
            </a:r>
            <a:r>
              <a:rPr lang="es-GT" sz="1100" dirty="0" smtClean="0">
                <a:solidFill>
                  <a:schemeClr val="bg1">
                    <a:lumMod val="50000"/>
                  </a:schemeClr>
                </a:solidFill>
                <a:latin typeface="Open Sans" panose="020B0606030504020204" pitchFamily="34" charset="0"/>
              </a:rPr>
              <a:t>aplicación </a:t>
            </a:r>
            <a:r>
              <a:rPr lang="es-GT" sz="1100" dirty="0">
                <a:solidFill>
                  <a:schemeClr val="bg1">
                    <a:lumMod val="50000"/>
                  </a:schemeClr>
                </a:solidFill>
                <a:latin typeface="Open Sans" panose="020B0606030504020204" pitchFamily="34" charset="0"/>
              </a:rPr>
              <a:t>desde la que visitar perfiles y mandar mensajes y fotos.</a:t>
            </a:r>
          </a:p>
          <a:p>
            <a:pPr fontAlgn="base"/>
            <a:endParaRPr lang="es-GT" sz="1200" b="1" dirty="0">
              <a:hlinkClick r:id="rId9" tooltip="GayCities"/>
            </a:endParaRPr>
          </a:p>
          <a:p>
            <a:pPr fontAlgn="base"/>
            <a:r>
              <a:rPr lang="es-GT" sz="1400" b="1" dirty="0" err="1" smtClean="0">
                <a:latin typeface="Open Sans" panose="020B0606030504020204" pitchFamily="34" charset="0"/>
                <a:ea typeface="Open Sans" panose="020B0606030504020204" pitchFamily="34" charset="0"/>
                <a:cs typeface="Open Sans" panose="020B0606030504020204" pitchFamily="34" charset="0"/>
                <a:hlinkClick r:id="rId9" tooltip="GayCities"/>
              </a:rPr>
              <a:t>GayCities</a:t>
            </a:r>
            <a:r>
              <a:rPr lang="es-GT" sz="1200" dirty="0"/>
              <a:t> </a:t>
            </a:r>
            <a:r>
              <a:rPr lang="es-GT" sz="1200" dirty="0" smtClean="0"/>
              <a:t> </a:t>
            </a:r>
            <a:r>
              <a:rPr lang="es-GT" sz="1100" dirty="0">
                <a:solidFill>
                  <a:schemeClr val="bg1">
                    <a:lumMod val="50000"/>
                  </a:schemeClr>
                </a:solidFill>
                <a:latin typeface="Open Sans" panose="020B0606030504020204" pitchFamily="34" charset="0"/>
              </a:rPr>
              <a:t>¿De viaje en una ciudad desconocida? ¿Buscas algo qué hacer?</a:t>
            </a:r>
            <a:br>
              <a:rPr lang="es-GT" sz="1100" dirty="0">
                <a:solidFill>
                  <a:schemeClr val="bg1">
                    <a:lumMod val="50000"/>
                  </a:schemeClr>
                </a:solidFill>
                <a:latin typeface="Open Sans" panose="020B0606030504020204" pitchFamily="34" charset="0"/>
              </a:rPr>
            </a:br>
            <a:r>
              <a:rPr lang="es-GT" sz="1100" dirty="0">
                <a:solidFill>
                  <a:schemeClr val="bg1">
                    <a:lumMod val="50000"/>
                  </a:schemeClr>
                </a:solidFill>
                <a:latin typeface="Open Sans" panose="020B0606030504020204" pitchFamily="34" charset="0"/>
              </a:rPr>
              <a:t>Mediante Geo posicionamiento ubica a restaurantes, bares, tiendas, gimnasios y muchos otros comercios gay-</a:t>
            </a:r>
            <a:r>
              <a:rPr lang="es-GT" sz="1100" dirty="0" err="1">
                <a:solidFill>
                  <a:schemeClr val="bg1">
                    <a:lumMod val="50000"/>
                  </a:schemeClr>
                </a:solidFill>
                <a:latin typeface="Open Sans" panose="020B0606030504020204" pitchFamily="34" charset="0"/>
              </a:rPr>
              <a:t>friendly</a:t>
            </a:r>
            <a:r>
              <a:rPr lang="es-GT" sz="1100" dirty="0">
                <a:solidFill>
                  <a:schemeClr val="bg1">
                    <a:lumMod val="50000"/>
                  </a:schemeClr>
                </a:solidFill>
                <a:latin typeface="Open Sans" panose="020B0606030504020204" pitchFamily="34" charset="0"/>
              </a:rPr>
              <a:t> en más de 170 ciudades del mundo.</a:t>
            </a:r>
          </a:p>
          <a:p>
            <a:pPr fontAlgn="base"/>
            <a:endParaRPr lang="es-GT" sz="1200" b="1" dirty="0">
              <a:hlinkClick r:id="rId10" tooltip="MGG"/>
            </a:endParaRPr>
          </a:p>
          <a:p>
            <a:pPr fontAlgn="base"/>
            <a:r>
              <a:rPr lang="es-GT" sz="1400" b="1" dirty="0" err="1" smtClean="0">
                <a:latin typeface="Open Sans" panose="020B0606030504020204" pitchFamily="34" charset="0"/>
                <a:ea typeface="Open Sans" panose="020B0606030504020204" pitchFamily="34" charset="0"/>
                <a:cs typeface="Open Sans" panose="020B0606030504020204" pitchFamily="34" charset="0"/>
                <a:hlinkClick r:id="rId10" tooltip="MGG"/>
              </a:rPr>
              <a:t>MyGayGo</a:t>
            </a:r>
            <a:r>
              <a:rPr lang="es-GT" sz="1400" dirty="0"/>
              <a:t> </a:t>
            </a:r>
            <a:r>
              <a:rPr lang="es-GT" sz="1200" dirty="0" smtClean="0"/>
              <a:t> </a:t>
            </a:r>
            <a:r>
              <a:rPr lang="es-GT" sz="1100" dirty="0">
                <a:solidFill>
                  <a:schemeClr val="bg1">
                    <a:lumMod val="50000"/>
                  </a:schemeClr>
                </a:solidFill>
                <a:latin typeface="Open Sans" panose="020B0606030504020204" pitchFamily="34" charset="0"/>
              </a:rPr>
              <a:t>aplicación que ofrece un directorio con más de 25.000 negocios gay-</a:t>
            </a:r>
            <a:r>
              <a:rPr lang="es-GT" sz="1100" dirty="0" err="1">
                <a:solidFill>
                  <a:schemeClr val="bg1">
                    <a:lumMod val="50000"/>
                  </a:schemeClr>
                </a:solidFill>
                <a:latin typeface="Open Sans" panose="020B0606030504020204" pitchFamily="34" charset="0"/>
              </a:rPr>
              <a:t>friendly</a:t>
            </a:r>
            <a:r>
              <a:rPr lang="es-GT" sz="1100" dirty="0">
                <a:solidFill>
                  <a:schemeClr val="bg1">
                    <a:lumMod val="50000"/>
                  </a:schemeClr>
                </a:solidFill>
                <a:latin typeface="Open Sans" panose="020B0606030504020204" pitchFamily="34" charset="0"/>
              </a:rPr>
              <a:t>, listados según tu localización. </a:t>
            </a:r>
          </a:p>
        </p:txBody>
      </p:sp>
      <p:sp>
        <p:nvSpPr>
          <p:cNvPr id="9" name="CuadroTexto 8"/>
          <p:cNvSpPr txBox="1"/>
          <p:nvPr/>
        </p:nvSpPr>
        <p:spPr>
          <a:xfrm>
            <a:off x="2844170" y="5436394"/>
            <a:ext cx="3289344" cy="1046440"/>
          </a:xfrm>
          <a:prstGeom prst="rect">
            <a:avLst/>
          </a:prstGeom>
          <a:solidFill>
            <a:schemeClr val="bg1">
              <a:lumMod val="95000"/>
            </a:schemeClr>
          </a:solidFill>
        </p:spPr>
        <p:txBody>
          <a:bodyPr wrap="square" rtlCol="0">
            <a:spAutoFit/>
          </a:bodyPr>
          <a:lstStyle/>
          <a:p>
            <a:r>
              <a:rPr lang="es-GT" sz="1400" b="1" dirty="0" smtClean="0">
                <a:hlinkClick r:id="rId11" tooltip="Pride"/>
              </a:rPr>
              <a:t>PRIDE</a:t>
            </a:r>
            <a:r>
              <a:rPr lang="es-GT" sz="1400" dirty="0"/>
              <a:t> </a:t>
            </a:r>
            <a:r>
              <a:rPr lang="es-GT" sz="1200" dirty="0">
                <a:solidFill>
                  <a:schemeClr val="bg1">
                    <a:lumMod val="50000"/>
                  </a:schemeClr>
                </a:solidFill>
              </a:rPr>
              <a:t>aplicación que permite mostrar su orgullo gay en sus dispositivos,  permite elegir una imagen de fondo y compartirla con comentarios sobre el Orgullo que serán visibles por toda la comunidad de usuarios de la aplicación</a:t>
            </a:r>
            <a:r>
              <a:rPr lang="es-GT" sz="1200" dirty="0" smtClean="0">
                <a:solidFill>
                  <a:schemeClr val="bg1">
                    <a:lumMod val="50000"/>
                  </a:schemeClr>
                </a:solidFill>
              </a:rPr>
              <a:t>.</a:t>
            </a:r>
            <a:endParaRPr lang="es-GT" sz="1400" dirty="0">
              <a:solidFill>
                <a:schemeClr val="bg1">
                  <a:lumMod val="50000"/>
                </a:schemeClr>
              </a:solidFill>
            </a:endParaRPr>
          </a:p>
        </p:txBody>
      </p:sp>
      <p:sp>
        <p:nvSpPr>
          <p:cNvPr id="10" name="CuadroTexto 9"/>
          <p:cNvSpPr txBox="1"/>
          <p:nvPr/>
        </p:nvSpPr>
        <p:spPr>
          <a:xfrm>
            <a:off x="423386" y="5436395"/>
            <a:ext cx="2376085" cy="1046440"/>
          </a:xfrm>
          <a:prstGeom prst="rect">
            <a:avLst/>
          </a:prstGeom>
          <a:solidFill>
            <a:schemeClr val="bg1">
              <a:lumMod val="95000"/>
            </a:schemeClr>
          </a:solidFill>
        </p:spPr>
        <p:txBody>
          <a:bodyPr wrap="square" rtlCol="0">
            <a:spAutoFit/>
          </a:bodyPr>
          <a:lstStyle/>
          <a:p>
            <a:pPr fontAlgn="base"/>
            <a:r>
              <a:rPr lang="es-GT" sz="1400" b="1" dirty="0">
                <a:hlinkClick r:id="rId12" tooltip="EDGE"/>
              </a:rPr>
              <a:t>EDGE Gay News Reader</a:t>
            </a:r>
            <a:r>
              <a:rPr lang="es-GT" sz="1400" dirty="0"/>
              <a:t> </a:t>
            </a:r>
            <a:r>
              <a:rPr lang="es-GT" sz="1200" dirty="0">
                <a:solidFill>
                  <a:schemeClr val="bg1">
                    <a:lumMod val="50000"/>
                  </a:schemeClr>
                </a:solidFill>
              </a:rPr>
              <a:t>Es una editorial americana y muchas de las noticias son locales. Es una de las editoriales LGTB más grandes de Estados Unidos. </a:t>
            </a:r>
          </a:p>
        </p:txBody>
      </p:sp>
      <p:sp>
        <p:nvSpPr>
          <p:cNvPr id="11" name="CuadroTexto 10"/>
          <p:cNvSpPr txBox="1"/>
          <p:nvPr/>
        </p:nvSpPr>
        <p:spPr>
          <a:xfrm>
            <a:off x="6178213" y="5441679"/>
            <a:ext cx="2328601" cy="1046440"/>
          </a:xfrm>
          <a:prstGeom prst="rect">
            <a:avLst/>
          </a:prstGeom>
          <a:solidFill>
            <a:schemeClr val="bg1">
              <a:lumMod val="95000"/>
            </a:schemeClr>
          </a:solidFill>
        </p:spPr>
        <p:txBody>
          <a:bodyPr wrap="square" rtlCol="0">
            <a:spAutoFit/>
          </a:bodyPr>
          <a:lstStyle/>
          <a:p>
            <a:pPr fontAlgn="base"/>
            <a:r>
              <a:rPr lang="es-GT" sz="1400" b="1" dirty="0">
                <a:hlinkClick r:id="rId13" tooltip="GQ"/>
              </a:rPr>
              <a:t>Gay </a:t>
            </a:r>
            <a:r>
              <a:rPr lang="es-GT" sz="1400" b="1" dirty="0" err="1">
                <a:hlinkClick r:id="rId13" tooltip="GQ"/>
              </a:rPr>
              <a:t>Quotes</a:t>
            </a:r>
            <a:r>
              <a:rPr lang="es-GT" sz="1400" dirty="0"/>
              <a:t>  </a:t>
            </a:r>
            <a:r>
              <a:rPr lang="es-GT" sz="1200" dirty="0">
                <a:solidFill>
                  <a:schemeClr val="bg1">
                    <a:lumMod val="50000"/>
                  </a:schemeClr>
                </a:solidFill>
              </a:rPr>
              <a:t>agita el iPhone para ir develando diferentes frases célebres LGTB, cientos de frases célebres pronunciadas por gente famosa (LGTB o no). </a:t>
            </a:r>
          </a:p>
        </p:txBody>
      </p:sp>
      <p:sp>
        <p:nvSpPr>
          <p:cNvPr id="12" name="Rectángulo 11"/>
          <p:cNvSpPr/>
          <p:nvPr/>
        </p:nvSpPr>
        <p:spPr>
          <a:xfrm>
            <a:off x="8586622" y="5436394"/>
            <a:ext cx="1906713" cy="1107996"/>
          </a:xfrm>
          <a:prstGeom prst="rect">
            <a:avLst/>
          </a:prstGeom>
          <a:solidFill>
            <a:schemeClr val="bg1">
              <a:lumMod val="95000"/>
            </a:schemeClr>
          </a:solidFill>
        </p:spPr>
        <p:txBody>
          <a:bodyPr wrap="square">
            <a:spAutoFit/>
          </a:bodyPr>
          <a:lstStyle/>
          <a:p>
            <a:pPr fontAlgn="base"/>
            <a:r>
              <a:rPr lang="es-GT" sz="1600" b="1" dirty="0">
                <a:hlinkClick r:id="rId14" tooltip="GIRL"/>
              </a:rPr>
              <a:t>Gay Internet Radio (G.I.R.L.)</a:t>
            </a:r>
            <a:r>
              <a:rPr lang="es-GT" sz="1600" dirty="0"/>
              <a:t>  </a:t>
            </a:r>
            <a:r>
              <a:rPr lang="es-GT" sz="1400" dirty="0">
                <a:solidFill>
                  <a:schemeClr val="bg1">
                    <a:lumMod val="50000"/>
                  </a:schemeClr>
                </a:solidFill>
              </a:rPr>
              <a:t>24 horas de dance y </a:t>
            </a:r>
            <a:r>
              <a:rPr lang="es-GT" sz="1400" dirty="0" smtClean="0">
                <a:solidFill>
                  <a:schemeClr val="bg1">
                    <a:lumMod val="50000"/>
                  </a:schemeClr>
                </a:solidFill>
              </a:rPr>
              <a:t>remixes</a:t>
            </a:r>
          </a:p>
          <a:p>
            <a:pPr fontAlgn="base"/>
            <a:endParaRPr lang="es-GT" dirty="0"/>
          </a:p>
        </p:txBody>
      </p:sp>
      <p:pic>
        <p:nvPicPr>
          <p:cNvPr id="2050" name="Picture 2" descr="http://38.media.tumblr.com/8fdff94d3a88a022842abc245209a793/tumblr_nqhjfuzEbX1qz54cyo1_1280.gif"/>
          <p:cNvPicPr>
            <a:picLocks noChangeAspect="1" noChangeArrowheads="1" noCrop="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01171" y="2161617"/>
            <a:ext cx="2144641" cy="214464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23386" y="721385"/>
            <a:ext cx="4347928" cy="800344"/>
          </a:xfrm>
          <a:noFill/>
        </p:spPr>
        <p:txBody>
          <a:bodyPr>
            <a:noAutofit/>
          </a:bodyPr>
          <a:lstStyle/>
          <a:p>
            <a:r>
              <a:rPr lang="es-GT" sz="8800" b="1" dirty="0" smtClean="0">
                <a:solidFill>
                  <a:srgbClr val="7030A0"/>
                </a:solidFill>
              </a:rPr>
              <a:t>El otro top 10</a:t>
            </a:r>
            <a:endParaRPr lang="es-GT" sz="8800" b="1" dirty="0">
              <a:solidFill>
                <a:srgbClr val="7030A0"/>
              </a:solidFill>
            </a:endParaRPr>
          </a:p>
        </p:txBody>
      </p:sp>
      <p:pic>
        <p:nvPicPr>
          <p:cNvPr id="2056" name="Picture 8" descr="http://mygaygo.com/wp-content/themes/mygaygo/images/logo.png"/>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401171" y="4450852"/>
            <a:ext cx="2338324" cy="69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847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previewsdaily.com/wp-content/uploads/2015/07/app-box.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8515" y="4974064"/>
            <a:ext cx="1817462" cy="1817462"/>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p:cNvSpPr txBox="1">
            <a:spLocks/>
          </p:cNvSpPr>
          <p:nvPr/>
        </p:nvSpPr>
        <p:spPr>
          <a:xfrm>
            <a:off x="530224" y="639091"/>
            <a:ext cx="10200761" cy="6072605"/>
          </a:xfrm>
          <a:prstGeom prst="rect">
            <a:avLst/>
          </a:prstGeom>
        </p:spPr>
        <p:txBody>
          <a:bodyPr vert="horz" lIns="91440" tIns="45720" rIns="91440" bIns="45720" numCol="2" rtlCol="0">
            <a:normAutofit fontScale="70000" lnSpcReduction="20000"/>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a:lnSpc>
                <a:spcPct val="120000"/>
              </a:lnSpc>
            </a:pPr>
            <a:r>
              <a:rPr lang="es-GT" dirty="0" smtClean="0"/>
              <a:t>WEB, intranet, redes sociales, </a:t>
            </a:r>
            <a:r>
              <a:rPr lang="es-GT" dirty="0" err="1" smtClean="0"/>
              <a:t>eMail</a:t>
            </a:r>
            <a:endParaRPr lang="es-GT" dirty="0" smtClean="0"/>
          </a:p>
          <a:p>
            <a:pPr>
              <a:lnSpc>
                <a:spcPct val="120000"/>
              </a:lnSpc>
            </a:pPr>
            <a:r>
              <a:rPr lang="es-GT" dirty="0" smtClean="0"/>
              <a:t>LMS, </a:t>
            </a:r>
            <a:r>
              <a:rPr lang="es-GT" sz="2900" dirty="0" smtClean="0"/>
              <a:t>tiendas en línea</a:t>
            </a:r>
          </a:p>
          <a:p>
            <a:pPr>
              <a:lnSpc>
                <a:spcPct val="120000"/>
              </a:lnSpc>
            </a:pPr>
            <a:r>
              <a:rPr lang="es-GT" dirty="0" smtClean="0">
                <a:hlinkClick r:id="rId4"/>
              </a:rPr>
              <a:t>Correo masivo</a:t>
            </a:r>
            <a:endParaRPr lang="es-GT" dirty="0" smtClean="0"/>
          </a:p>
          <a:p>
            <a:pPr>
              <a:lnSpc>
                <a:spcPct val="120000"/>
              </a:lnSpc>
            </a:pPr>
            <a:r>
              <a:rPr lang="es-GT" dirty="0" smtClean="0">
                <a:hlinkClick r:id="rId5"/>
              </a:rPr>
              <a:t>Google </a:t>
            </a:r>
            <a:r>
              <a:rPr lang="es-GT" dirty="0" err="1" smtClean="0">
                <a:hlinkClick r:id="rId5"/>
              </a:rPr>
              <a:t>Docs</a:t>
            </a:r>
            <a:r>
              <a:rPr lang="es-GT" dirty="0" smtClean="0"/>
              <a:t> y </a:t>
            </a:r>
            <a:r>
              <a:rPr lang="es-GT" dirty="0" err="1" smtClean="0"/>
              <a:t>analitycs</a:t>
            </a:r>
            <a:r>
              <a:rPr lang="es-GT" dirty="0" smtClean="0"/>
              <a:t>, </a:t>
            </a:r>
            <a:r>
              <a:rPr lang="es-GT" dirty="0" err="1" smtClean="0"/>
              <a:t>maps</a:t>
            </a:r>
            <a:endParaRPr lang="es-GT" dirty="0" smtClean="0"/>
          </a:p>
          <a:p>
            <a:pPr>
              <a:lnSpc>
                <a:spcPct val="120000"/>
              </a:lnSpc>
            </a:pPr>
            <a:r>
              <a:rPr lang="es-GT" dirty="0" smtClean="0">
                <a:hlinkClick r:id="rId6"/>
              </a:rPr>
              <a:t>Encuestas electrónicas</a:t>
            </a:r>
            <a:endParaRPr lang="es-GT" dirty="0" smtClean="0"/>
          </a:p>
          <a:p>
            <a:pPr>
              <a:lnSpc>
                <a:spcPct val="120000"/>
              </a:lnSpc>
            </a:pPr>
            <a:r>
              <a:rPr lang="es-GT" dirty="0" smtClean="0">
                <a:hlinkClick r:id="rId7"/>
              </a:rPr>
              <a:t>Infografías</a:t>
            </a:r>
            <a:r>
              <a:rPr lang="es-GT" dirty="0" smtClean="0"/>
              <a:t> (</a:t>
            </a:r>
            <a:r>
              <a:rPr lang="es-GT" dirty="0" smtClean="0">
                <a:hlinkClick r:id="rId8"/>
              </a:rPr>
              <a:t>www.infogr.am</a:t>
            </a:r>
            <a:r>
              <a:rPr lang="es-GT" dirty="0" smtClean="0"/>
              <a:t>) </a:t>
            </a:r>
            <a:r>
              <a:rPr lang="es-GT" sz="2300" dirty="0" smtClean="0"/>
              <a:t>Presenta </a:t>
            </a:r>
            <a:r>
              <a:rPr lang="es-GT" sz="2300" dirty="0"/>
              <a:t>información de forma gráfica, más atractiva, mediada y fácil de comprender para el usuario</a:t>
            </a:r>
            <a:r>
              <a:rPr lang="es-GT" sz="2300" dirty="0" smtClean="0"/>
              <a:t>.</a:t>
            </a:r>
          </a:p>
          <a:p>
            <a:pPr>
              <a:lnSpc>
                <a:spcPct val="120000"/>
              </a:lnSpc>
            </a:pPr>
            <a:r>
              <a:rPr lang="es-GT" dirty="0" smtClean="0">
                <a:hlinkClick r:id="rId9"/>
              </a:rPr>
              <a:t>Comics (pixtón)</a:t>
            </a:r>
            <a:endParaRPr lang="es-GT" dirty="0" smtClean="0"/>
          </a:p>
          <a:p>
            <a:pPr>
              <a:lnSpc>
                <a:spcPct val="120000"/>
              </a:lnSpc>
            </a:pPr>
            <a:r>
              <a:rPr lang="es-GT" dirty="0" smtClean="0">
                <a:hlinkClick r:id="rId10"/>
              </a:rPr>
              <a:t>E-</a:t>
            </a:r>
            <a:r>
              <a:rPr lang="es-GT" dirty="0" err="1" smtClean="0">
                <a:hlinkClick r:id="rId10"/>
              </a:rPr>
              <a:t>Books</a:t>
            </a:r>
            <a:r>
              <a:rPr lang="es-GT" dirty="0" smtClean="0">
                <a:hlinkClick r:id="rId10"/>
              </a:rPr>
              <a:t> (Calibre)</a:t>
            </a:r>
            <a:endParaRPr lang="es-GT" dirty="0" smtClean="0"/>
          </a:p>
          <a:p>
            <a:pPr>
              <a:lnSpc>
                <a:spcPct val="120000"/>
              </a:lnSpc>
            </a:pPr>
            <a:r>
              <a:rPr lang="es-GT" dirty="0" smtClean="0"/>
              <a:t>Encuestas electrónicas, Software de análisis (</a:t>
            </a:r>
            <a:r>
              <a:rPr lang="es-GT" dirty="0" smtClean="0">
                <a:hlinkClick r:id="rId11"/>
              </a:rPr>
              <a:t>SPSS</a:t>
            </a:r>
            <a:r>
              <a:rPr lang="es-GT" dirty="0" smtClean="0"/>
              <a:t>, </a:t>
            </a:r>
            <a:r>
              <a:rPr lang="es-GT" dirty="0" smtClean="0">
                <a:hlinkClick r:id="rId12"/>
              </a:rPr>
              <a:t>PSPP, </a:t>
            </a:r>
            <a:r>
              <a:rPr lang="es-GT" dirty="0" err="1" smtClean="0">
                <a:hlinkClick r:id="rId13"/>
              </a:rPr>
              <a:t>nVIVO</a:t>
            </a:r>
            <a:r>
              <a:rPr lang="es-GT" dirty="0" smtClean="0"/>
              <a:t>, </a:t>
            </a:r>
            <a:r>
              <a:rPr lang="es-GT" dirty="0" err="1" smtClean="0">
                <a:hlinkClick r:id="rId14"/>
              </a:rPr>
              <a:t>AtlasTi</a:t>
            </a:r>
            <a:r>
              <a:rPr lang="es-GT" dirty="0" smtClean="0"/>
              <a:t>, R, otros) , </a:t>
            </a:r>
            <a:r>
              <a:rPr lang="es-GT" sz="2900" dirty="0"/>
              <a:t>Business </a:t>
            </a:r>
            <a:r>
              <a:rPr lang="es-GT" sz="2900" dirty="0" err="1"/>
              <a:t>intelligence</a:t>
            </a:r>
            <a:r>
              <a:rPr lang="es-GT" sz="2900" dirty="0"/>
              <a:t> BI</a:t>
            </a:r>
          </a:p>
          <a:p>
            <a:pPr>
              <a:lnSpc>
                <a:spcPct val="120000"/>
              </a:lnSpc>
            </a:pPr>
            <a:r>
              <a:rPr lang="es-GT" dirty="0" smtClean="0">
                <a:hlinkClick r:id="rId15"/>
              </a:rPr>
              <a:t>VOIP (Elastix)</a:t>
            </a:r>
            <a:endParaRPr lang="es-GT" dirty="0" smtClean="0"/>
          </a:p>
          <a:p>
            <a:pPr>
              <a:lnSpc>
                <a:spcPct val="120000"/>
              </a:lnSpc>
            </a:pPr>
            <a:r>
              <a:rPr lang="es-GT" dirty="0" smtClean="0"/>
              <a:t>WhatsApp</a:t>
            </a:r>
          </a:p>
          <a:p>
            <a:pPr>
              <a:lnSpc>
                <a:spcPct val="120000"/>
              </a:lnSpc>
            </a:pPr>
            <a:r>
              <a:rPr lang="es-GT" dirty="0" err="1" smtClean="0">
                <a:hlinkClick r:id="rId16"/>
              </a:rPr>
              <a:t>Prezi</a:t>
            </a:r>
            <a:endParaRPr lang="es-GT" dirty="0" smtClean="0"/>
          </a:p>
          <a:p>
            <a:pPr>
              <a:lnSpc>
                <a:spcPct val="120000"/>
              </a:lnSpc>
            </a:pPr>
            <a:r>
              <a:rPr lang="es-GT" dirty="0" smtClean="0"/>
              <a:t>Chat y chats de soporte</a:t>
            </a:r>
          </a:p>
          <a:p>
            <a:pPr>
              <a:lnSpc>
                <a:spcPct val="120000"/>
              </a:lnSpc>
            </a:pPr>
            <a:r>
              <a:rPr lang="es-GT" dirty="0" smtClean="0"/>
              <a:t>Sistemas de tickets para atención de usuarios</a:t>
            </a:r>
          </a:p>
          <a:p>
            <a:pPr>
              <a:lnSpc>
                <a:spcPct val="120000"/>
              </a:lnSpc>
            </a:pPr>
            <a:r>
              <a:rPr lang="es-GT" dirty="0" smtClean="0"/>
              <a:t>Software Open </a:t>
            </a:r>
            <a:r>
              <a:rPr lang="es-GT" dirty="0" err="1" smtClean="0"/>
              <a:t>Source</a:t>
            </a:r>
            <a:r>
              <a:rPr lang="es-GT" dirty="0" smtClean="0"/>
              <a:t> (Office)</a:t>
            </a:r>
          </a:p>
          <a:p>
            <a:pPr>
              <a:lnSpc>
                <a:spcPct val="120000"/>
              </a:lnSpc>
            </a:pPr>
            <a:r>
              <a:rPr lang="es-GT" dirty="0" smtClean="0"/>
              <a:t>TimeLine (</a:t>
            </a:r>
            <a:r>
              <a:rPr lang="es-GT" dirty="0" smtClean="0">
                <a:hlinkClick r:id="rId17"/>
              </a:rPr>
              <a:t>Dipity</a:t>
            </a:r>
            <a:r>
              <a:rPr lang="es-GT" dirty="0" smtClean="0"/>
              <a:t>)</a:t>
            </a:r>
          </a:p>
          <a:p>
            <a:pPr>
              <a:lnSpc>
                <a:spcPct val="120000"/>
              </a:lnSpc>
            </a:pPr>
            <a:r>
              <a:rPr lang="es-GT" dirty="0" smtClean="0"/>
              <a:t>Videoconferencias / </a:t>
            </a:r>
            <a:r>
              <a:rPr lang="es-GT" dirty="0" err="1" smtClean="0"/>
              <a:t>streaming</a:t>
            </a:r>
            <a:r>
              <a:rPr lang="es-GT" dirty="0" smtClean="0"/>
              <a:t>, </a:t>
            </a:r>
            <a:r>
              <a:rPr lang="es-GT" dirty="0" err="1"/>
              <a:t>videotutoriales</a:t>
            </a:r>
            <a:endParaRPr lang="es-GT" dirty="0" smtClean="0"/>
          </a:p>
          <a:p>
            <a:pPr>
              <a:lnSpc>
                <a:spcPct val="120000"/>
              </a:lnSpc>
            </a:pPr>
            <a:r>
              <a:rPr lang="es-GT" sz="2900" dirty="0" err="1" smtClean="0"/>
              <a:t>Geoposicionamiento</a:t>
            </a:r>
            <a:endParaRPr lang="es-GT" sz="2900" dirty="0" smtClean="0"/>
          </a:p>
          <a:p>
            <a:pPr>
              <a:lnSpc>
                <a:spcPct val="120000"/>
              </a:lnSpc>
            </a:pPr>
            <a:r>
              <a:rPr lang="es-GT" sz="2900" dirty="0" smtClean="0"/>
              <a:t>Recolección de firmas (</a:t>
            </a:r>
            <a:r>
              <a:rPr lang="es-GT" sz="3200" dirty="0">
                <a:solidFill>
                  <a:schemeClr val="tx1">
                    <a:lumMod val="50000"/>
                    <a:lumOff val="50000"/>
                  </a:schemeClr>
                </a:solidFill>
              </a:rPr>
              <a:t>Change.org </a:t>
            </a:r>
            <a:r>
              <a:rPr lang="es-GT" sz="3200" dirty="0" smtClean="0">
                <a:solidFill>
                  <a:schemeClr val="tx1">
                    <a:lumMod val="50000"/>
                    <a:lumOff val="50000"/>
                  </a:schemeClr>
                </a:solidFill>
              </a:rPr>
              <a:t>)</a:t>
            </a:r>
          </a:p>
          <a:p>
            <a:pPr>
              <a:lnSpc>
                <a:spcPct val="120000"/>
              </a:lnSpc>
            </a:pPr>
            <a:r>
              <a:rPr lang="es-GT" sz="2900" dirty="0"/>
              <a:t>e-</a:t>
            </a:r>
            <a:r>
              <a:rPr lang="es-GT" sz="2900" dirty="0" err="1"/>
              <a:t>books</a:t>
            </a:r>
            <a:endParaRPr lang="es-GT" sz="2900" dirty="0"/>
          </a:p>
          <a:p>
            <a:pPr>
              <a:lnSpc>
                <a:spcPct val="120000"/>
              </a:lnSpc>
            </a:pPr>
            <a:r>
              <a:rPr lang="es-GT" sz="2900" dirty="0"/>
              <a:t>Podcast, radio </a:t>
            </a:r>
            <a:r>
              <a:rPr lang="es-GT" sz="2900" dirty="0" err="1"/>
              <a:t>on</a:t>
            </a:r>
            <a:r>
              <a:rPr lang="es-GT" sz="2900" dirty="0"/>
              <a:t> line</a:t>
            </a:r>
            <a:r>
              <a:rPr lang="es-GT" sz="2900" dirty="0" smtClean="0"/>
              <a:t>,</a:t>
            </a:r>
          </a:p>
          <a:p>
            <a:pPr>
              <a:lnSpc>
                <a:spcPct val="120000"/>
              </a:lnSpc>
            </a:pPr>
            <a:r>
              <a:rPr lang="es-GT" sz="2900" dirty="0" smtClean="0"/>
              <a:t>Bit.ly </a:t>
            </a:r>
            <a:r>
              <a:rPr lang="es-GT" sz="2900" dirty="0"/>
              <a:t>(acortar URL</a:t>
            </a:r>
            <a:r>
              <a:rPr lang="es-GT" sz="2900" dirty="0" smtClean="0"/>
              <a:t>), IRQ, </a:t>
            </a:r>
            <a:r>
              <a:rPr lang="es-GT" sz="2900" dirty="0"/>
              <a:t>Código </a:t>
            </a:r>
            <a:r>
              <a:rPr lang="es-GT" sz="2900" dirty="0" err="1"/>
              <a:t>embed</a:t>
            </a:r>
            <a:endParaRPr lang="es-GT" sz="2900" dirty="0"/>
          </a:p>
          <a:p>
            <a:pPr>
              <a:lnSpc>
                <a:spcPct val="150000"/>
              </a:lnSpc>
            </a:pPr>
            <a:r>
              <a:rPr lang="es-GT" dirty="0" smtClean="0"/>
              <a:t>Mas…</a:t>
            </a:r>
            <a:endParaRPr lang="es-GT" dirty="0"/>
          </a:p>
        </p:txBody>
      </p:sp>
      <p:sp>
        <p:nvSpPr>
          <p:cNvPr id="10" name="Título 1"/>
          <p:cNvSpPr>
            <a:spLocks noGrp="1"/>
          </p:cNvSpPr>
          <p:nvPr>
            <p:ph type="title"/>
          </p:nvPr>
        </p:nvSpPr>
        <p:spPr>
          <a:xfrm>
            <a:off x="530224" y="52269"/>
            <a:ext cx="11023600" cy="586822"/>
          </a:xfrm>
        </p:spPr>
        <p:txBody>
          <a:bodyPr>
            <a:normAutofit fontScale="90000"/>
          </a:bodyPr>
          <a:lstStyle/>
          <a:p>
            <a:r>
              <a:rPr lang="es-GT" b="1" dirty="0" smtClean="0">
                <a:solidFill>
                  <a:schemeClr val="tx1">
                    <a:lumMod val="50000"/>
                    <a:lumOff val="50000"/>
                  </a:schemeClr>
                </a:solidFill>
              </a:rPr>
              <a:t>Herramientas</a:t>
            </a:r>
            <a:endParaRPr lang="es-GT" b="1" dirty="0">
              <a:solidFill>
                <a:schemeClr val="tx1">
                  <a:lumMod val="50000"/>
                  <a:lumOff val="50000"/>
                </a:schemeClr>
              </a:solidFill>
            </a:endParaRPr>
          </a:p>
        </p:txBody>
      </p:sp>
    </p:spTree>
    <p:extLst>
      <p:ext uri="{BB962C8B-B14F-4D97-AF65-F5344CB8AC3E}">
        <p14:creationId xmlns:p14="http://schemas.microsoft.com/office/powerpoint/2010/main" val="3367864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0745" y="6166336"/>
            <a:ext cx="2420034" cy="473484"/>
          </a:xfrm>
        </p:spPr>
        <p:txBody>
          <a:bodyPr>
            <a:noAutofit/>
          </a:bodyPr>
          <a:lstStyle/>
          <a:p>
            <a:r>
              <a:rPr lang="es-GT" sz="2000" dirty="0" smtClean="0"/>
              <a:t>Ej. </a:t>
            </a:r>
            <a:r>
              <a:rPr lang="es-GT" sz="2000" dirty="0"/>
              <a:t>d</a:t>
            </a:r>
            <a:r>
              <a:rPr lang="es-GT" sz="2000" dirty="0" smtClean="0"/>
              <a:t>e Infografías</a:t>
            </a:r>
            <a:endParaRPr lang="es-GT" sz="2000" dirty="0"/>
          </a:p>
        </p:txBody>
      </p:sp>
      <p:pic>
        <p:nvPicPr>
          <p:cNvPr id="1028" name="Picture 4" descr="http://cdn2.larepublica.pe/sites/default/files/styles/img_940x598/public/imagen/2015/07/01/Noticia-12007-info-vih.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996" y="3994333"/>
            <a:ext cx="3139964" cy="2112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hlinkClick r:id="rId4"/>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5796" y="588391"/>
            <a:ext cx="3347637" cy="2219516"/>
          </a:xfrm>
          <a:prstGeom prst="rect">
            <a:avLst/>
          </a:prstGeom>
        </p:spPr>
      </p:pic>
      <p:sp>
        <p:nvSpPr>
          <p:cNvPr id="6" name="Rectángulo 5"/>
          <p:cNvSpPr/>
          <p:nvPr/>
        </p:nvSpPr>
        <p:spPr>
          <a:xfrm>
            <a:off x="697399" y="2729624"/>
            <a:ext cx="2444965" cy="584775"/>
          </a:xfrm>
          <a:prstGeom prst="rect">
            <a:avLst/>
          </a:prstGeom>
        </p:spPr>
        <p:txBody>
          <a:bodyPr wrap="none">
            <a:spAutoFit/>
          </a:bodyPr>
          <a:lstStyle/>
          <a:p>
            <a:r>
              <a:rPr lang="es-GT" sz="1600" dirty="0" smtClean="0"/>
              <a:t>Causas e incidencia: </a:t>
            </a:r>
            <a:br>
              <a:rPr lang="es-GT" sz="1600" dirty="0" smtClean="0"/>
            </a:br>
            <a:r>
              <a:rPr lang="es-GT" sz="1600" dirty="0" smtClean="0"/>
              <a:t>Píldora </a:t>
            </a:r>
            <a:r>
              <a:rPr lang="es-GT" sz="1600" dirty="0"/>
              <a:t>que previene el </a:t>
            </a:r>
            <a:r>
              <a:rPr lang="es-GT" sz="1600" dirty="0" smtClean="0"/>
              <a:t>VIH</a:t>
            </a:r>
            <a:endParaRPr lang="es-GT" sz="1600" dirty="0"/>
          </a:p>
        </p:txBody>
      </p:sp>
      <p:sp>
        <p:nvSpPr>
          <p:cNvPr id="9" name="Título 1"/>
          <p:cNvSpPr txBox="1">
            <a:spLocks/>
          </p:cNvSpPr>
          <p:nvPr/>
        </p:nvSpPr>
        <p:spPr>
          <a:xfrm>
            <a:off x="385796" y="137786"/>
            <a:ext cx="2420034" cy="47348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dirty="0" smtClean="0"/>
              <a:t>Ejemplos:</a:t>
            </a:r>
            <a:endParaRPr lang="es-GT" dirty="0"/>
          </a:p>
        </p:txBody>
      </p:sp>
      <p:pic>
        <p:nvPicPr>
          <p:cNvPr id="7" name="Imagen 6">
            <a:hlinkClick r:id="rId6"/>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051294" y="3994333"/>
            <a:ext cx="3457810" cy="2172003"/>
          </a:xfrm>
          <a:prstGeom prst="rect">
            <a:avLst/>
          </a:prstGeom>
        </p:spPr>
      </p:pic>
      <p:sp>
        <p:nvSpPr>
          <p:cNvPr id="8" name="Rectángulo 7"/>
          <p:cNvSpPr/>
          <p:nvPr/>
        </p:nvSpPr>
        <p:spPr>
          <a:xfrm>
            <a:off x="4149686" y="6166336"/>
            <a:ext cx="2406749" cy="338554"/>
          </a:xfrm>
          <a:prstGeom prst="rect">
            <a:avLst/>
          </a:prstGeom>
        </p:spPr>
        <p:txBody>
          <a:bodyPr wrap="none">
            <a:spAutoFit/>
          </a:bodyPr>
          <a:lstStyle/>
          <a:p>
            <a:r>
              <a:rPr lang="es-GT" sz="1600" dirty="0" smtClean="0"/>
              <a:t>Orgullo Gay (movilización)</a:t>
            </a:r>
            <a:endParaRPr lang="es-GT" sz="1600" dirty="0"/>
          </a:p>
        </p:txBody>
      </p:sp>
      <p:pic>
        <p:nvPicPr>
          <p:cNvPr id="10" name="Imagen 9">
            <a:hlinkClick r:id="rId8"/>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49686" y="736167"/>
            <a:ext cx="3165514" cy="1819124"/>
          </a:xfrm>
          <a:prstGeom prst="rect">
            <a:avLst/>
          </a:prstGeom>
        </p:spPr>
      </p:pic>
      <p:pic>
        <p:nvPicPr>
          <p:cNvPr id="13" name="Imagen 12">
            <a:hlinkClick r:id="rId10"/>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623314" y="725224"/>
            <a:ext cx="3134939" cy="1830067"/>
          </a:xfrm>
          <a:prstGeom prst="rect">
            <a:avLst/>
          </a:prstGeom>
        </p:spPr>
      </p:pic>
      <p:sp>
        <p:nvSpPr>
          <p:cNvPr id="14" name="Rectángulo 13"/>
          <p:cNvSpPr/>
          <p:nvPr/>
        </p:nvSpPr>
        <p:spPr>
          <a:xfrm>
            <a:off x="7617265" y="2613622"/>
            <a:ext cx="3069045" cy="338554"/>
          </a:xfrm>
          <a:prstGeom prst="rect">
            <a:avLst/>
          </a:prstGeom>
        </p:spPr>
        <p:txBody>
          <a:bodyPr wrap="none">
            <a:spAutoFit/>
          </a:bodyPr>
          <a:lstStyle/>
          <a:p>
            <a:r>
              <a:rPr lang="es-GT" sz="1600" dirty="0"/>
              <a:t>Acceso a medicamentos: patentes</a:t>
            </a:r>
            <a:r>
              <a:rPr lang="es-GT" sz="1600" dirty="0" smtClean="0"/>
              <a:t>.</a:t>
            </a:r>
            <a:endParaRPr lang="es-GT" sz="1600" dirty="0"/>
          </a:p>
        </p:txBody>
      </p:sp>
      <p:sp>
        <p:nvSpPr>
          <p:cNvPr id="15" name="Rectángulo 14"/>
          <p:cNvSpPr/>
          <p:nvPr/>
        </p:nvSpPr>
        <p:spPr>
          <a:xfrm>
            <a:off x="4097816" y="2556514"/>
            <a:ext cx="3364767" cy="584775"/>
          </a:xfrm>
          <a:prstGeom prst="rect">
            <a:avLst/>
          </a:prstGeom>
        </p:spPr>
        <p:txBody>
          <a:bodyPr wrap="none">
            <a:spAutoFit/>
          </a:bodyPr>
          <a:lstStyle/>
          <a:p>
            <a:r>
              <a:rPr lang="es-GT" sz="1600" dirty="0" smtClean="0"/>
              <a:t>Eje: campañas de causas de incidencia</a:t>
            </a:r>
          </a:p>
          <a:p>
            <a:r>
              <a:rPr lang="es-GT" sz="1600" dirty="0" smtClean="0"/>
              <a:t>Firma una teta</a:t>
            </a:r>
            <a:endParaRPr lang="es-GT" sz="1600" dirty="0"/>
          </a:p>
        </p:txBody>
      </p:sp>
    </p:spTree>
    <p:extLst>
      <p:ext uri="{BB962C8B-B14F-4D97-AF65-F5344CB8AC3E}">
        <p14:creationId xmlns:p14="http://schemas.microsoft.com/office/powerpoint/2010/main" val="3492468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3479" y="4771661"/>
            <a:ext cx="9087117" cy="598867"/>
          </a:xfrm>
        </p:spPr>
        <p:txBody>
          <a:bodyPr>
            <a:normAutofit/>
          </a:bodyPr>
          <a:lstStyle/>
          <a:p>
            <a:pPr marL="0" indent="0">
              <a:buNone/>
            </a:pPr>
            <a:r>
              <a:rPr lang="es-GT" dirty="0" smtClean="0">
                <a:hlinkClick r:id="rId3"/>
              </a:rPr>
              <a:t>¿Cómo funciona?</a:t>
            </a:r>
            <a:r>
              <a:rPr lang="es-GT" dirty="0"/>
              <a:t> </a:t>
            </a:r>
            <a:r>
              <a:rPr lang="es-GT" dirty="0" smtClean="0"/>
              <a:t>     Video: </a:t>
            </a:r>
            <a:r>
              <a:rPr lang="es-GT" dirty="0" smtClean="0">
                <a:hlinkClick r:id="rId4"/>
              </a:rPr>
              <a:t>https://www.change.org/impact</a:t>
            </a:r>
            <a:endParaRPr lang="es-GT" dirty="0" smtClean="0"/>
          </a:p>
          <a:p>
            <a:pPr marL="0" indent="0">
              <a:buNone/>
            </a:pPr>
            <a:endParaRPr lang="es-GT" dirty="0"/>
          </a:p>
        </p:txBody>
      </p:sp>
      <p:pic>
        <p:nvPicPr>
          <p:cNvPr id="4" name="Imagen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3479" y="335938"/>
            <a:ext cx="6941980" cy="4222616"/>
          </a:xfrm>
          <a:prstGeom prst="rect">
            <a:avLst/>
          </a:prstGeom>
        </p:spPr>
      </p:pic>
      <p:sp>
        <p:nvSpPr>
          <p:cNvPr id="6" name="Marcador de contenido 2"/>
          <p:cNvSpPr txBox="1">
            <a:spLocks/>
          </p:cNvSpPr>
          <p:nvPr/>
        </p:nvSpPr>
        <p:spPr>
          <a:xfrm>
            <a:off x="7807744" y="569279"/>
            <a:ext cx="2906332" cy="23645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GT" dirty="0" smtClean="0"/>
              <a:t>Debilidades:</a:t>
            </a:r>
          </a:p>
          <a:p>
            <a:r>
              <a:rPr lang="es-GT" dirty="0" smtClean="0"/>
              <a:t>No oficial</a:t>
            </a:r>
          </a:p>
          <a:p>
            <a:r>
              <a:rPr lang="es-GT" dirty="0" smtClean="0"/>
              <a:t>No está incluida en legislación nacional</a:t>
            </a:r>
          </a:p>
          <a:p>
            <a:pPr marL="0" indent="0">
              <a:buFont typeface="Arial" panose="020B0604020202020204" pitchFamily="34" charset="0"/>
              <a:buNone/>
            </a:pPr>
            <a:endParaRPr lang="es-GT" dirty="0" smtClean="0"/>
          </a:p>
          <a:p>
            <a:pPr marL="0" indent="0">
              <a:buFont typeface="Arial" panose="020B0604020202020204" pitchFamily="34" charset="0"/>
              <a:buNone/>
            </a:pPr>
            <a:endParaRPr lang="es-GT" dirty="0"/>
          </a:p>
        </p:txBody>
      </p:sp>
      <p:sp>
        <p:nvSpPr>
          <p:cNvPr id="7" name="Rectángulo 6"/>
          <p:cNvSpPr/>
          <p:nvPr/>
        </p:nvSpPr>
        <p:spPr>
          <a:xfrm>
            <a:off x="341194" y="5796743"/>
            <a:ext cx="10574038" cy="923330"/>
          </a:xfrm>
          <a:prstGeom prst="rect">
            <a:avLst/>
          </a:prstGeom>
        </p:spPr>
        <p:txBody>
          <a:bodyPr wrap="square">
            <a:spAutoFit/>
          </a:bodyPr>
          <a:lstStyle/>
          <a:p>
            <a:r>
              <a:rPr lang="es-GT" dirty="0" smtClean="0"/>
              <a:t>Probablemente, </a:t>
            </a:r>
            <a:r>
              <a:rPr lang="es-GT" b="1" dirty="0" smtClean="0"/>
              <a:t>cuente actualmente con una de las bases de e-mails más grandes del mundo</a:t>
            </a:r>
            <a:r>
              <a:rPr lang="es-GT" dirty="0" smtClean="0"/>
              <a:t> y posiblemente esté comerciando con dichos datos con empresas para </a:t>
            </a:r>
            <a:r>
              <a:rPr lang="es-GT" b="1" dirty="0" smtClean="0"/>
              <a:t>realizar campañas de e-mail marketing</a:t>
            </a:r>
            <a:r>
              <a:rPr lang="es-GT" dirty="0" smtClean="0"/>
              <a:t> y construir bases de datos con total legalidad (</a:t>
            </a:r>
            <a:r>
              <a:rPr lang="es-GT" b="1" i="1" dirty="0" smtClean="0"/>
              <a:t>¿alguien dijo aquello de Acepto la política de privacidad?</a:t>
            </a:r>
            <a:r>
              <a:rPr lang="es-GT" dirty="0" smtClean="0"/>
              <a:t>)</a:t>
            </a:r>
          </a:p>
        </p:txBody>
      </p:sp>
    </p:spTree>
    <p:extLst>
      <p:ext uri="{BB962C8B-B14F-4D97-AF65-F5344CB8AC3E}">
        <p14:creationId xmlns:p14="http://schemas.microsoft.com/office/powerpoint/2010/main" val="2774326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64347" y="169909"/>
            <a:ext cx="7713225" cy="4398706"/>
          </a:xfrm>
        </p:spPr>
        <p:txBody>
          <a:bodyPr>
            <a:noAutofit/>
          </a:bodyPr>
          <a:lstStyle/>
          <a:p>
            <a:pPr lvl="1" algn="just"/>
            <a:r>
              <a:rPr lang="es-GT" sz="2000" b="1" dirty="0" smtClean="0">
                <a:solidFill>
                  <a:schemeClr val="tx1">
                    <a:lumMod val="50000"/>
                    <a:lumOff val="50000"/>
                  </a:schemeClr>
                </a:solidFill>
              </a:rPr>
              <a:t>Incidencia política: </a:t>
            </a:r>
            <a:r>
              <a:rPr lang="es-GT" sz="1600" dirty="0" smtClean="0">
                <a:solidFill>
                  <a:schemeClr val="bg1">
                    <a:lumMod val="65000"/>
                  </a:schemeClr>
                </a:solidFill>
              </a:rPr>
              <a:t>proceso </a:t>
            </a:r>
            <a:r>
              <a:rPr lang="es-GT" sz="1600" dirty="0">
                <a:solidFill>
                  <a:schemeClr val="bg1">
                    <a:lumMod val="65000"/>
                  </a:schemeClr>
                </a:solidFill>
              </a:rPr>
              <a:t>llevado a cabo por un individuo o un grupo, que tiene como objetivo influir sobre las políticas públicas y las decisiones de asignación de recursos dentro de los sistemas políticos, económicos, sociales e institucionales, ya que puede estar motivado por principios morales, éticos, altruistas, o de propia convicción o, simplemente, orientado a proteger un activo de interés o un colectivo</a:t>
            </a:r>
            <a:r>
              <a:rPr lang="es-GT" sz="1600" dirty="0" smtClean="0">
                <a:solidFill>
                  <a:schemeClr val="bg1">
                    <a:lumMod val="65000"/>
                  </a:schemeClr>
                </a:solidFill>
              </a:rPr>
              <a:t>. / Se </a:t>
            </a:r>
            <a:r>
              <a:rPr lang="es-GT" sz="1600" dirty="0">
                <a:solidFill>
                  <a:schemeClr val="bg1">
                    <a:lumMod val="65000"/>
                  </a:schemeClr>
                </a:solidFill>
              </a:rPr>
              <a:t>refiere a un conjunto de acciones dirigida a los tomadores de decisión para apoyar una causa, ley o </a:t>
            </a:r>
            <a:r>
              <a:rPr lang="es-GT" sz="1600" dirty="0" smtClean="0">
                <a:solidFill>
                  <a:schemeClr val="bg1">
                    <a:lumMod val="65000"/>
                  </a:schemeClr>
                </a:solidFill>
              </a:rPr>
              <a:t>política</a:t>
            </a:r>
          </a:p>
          <a:p>
            <a:pPr lvl="1" algn="just"/>
            <a:endParaRPr lang="es-GT" sz="1600" dirty="0" smtClean="0">
              <a:solidFill>
                <a:schemeClr val="bg1">
                  <a:lumMod val="65000"/>
                </a:schemeClr>
              </a:solidFill>
            </a:endParaRPr>
          </a:p>
          <a:p>
            <a:pPr lvl="1" algn="just"/>
            <a:r>
              <a:rPr lang="es-GT" sz="2000" b="1" dirty="0" err="1" smtClean="0">
                <a:solidFill>
                  <a:schemeClr val="tx1">
                    <a:lumMod val="50000"/>
                    <a:lumOff val="50000"/>
                  </a:schemeClr>
                </a:solidFill>
              </a:rPr>
              <a:t>TICs</a:t>
            </a:r>
            <a:r>
              <a:rPr lang="es-GT" sz="1600" dirty="0" smtClean="0">
                <a:solidFill>
                  <a:schemeClr val="bg1">
                    <a:lumMod val="65000"/>
                  </a:schemeClr>
                </a:solidFill>
              </a:rPr>
              <a:t> Tecnologías </a:t>
            </a:r>
            <a:r>
              <a:rPr lang="es-GT" sz="1600" dirty="0">
                <a:solidFill>
                  <a:schemeClr val="bg1">
                    <a:lumMod val="65000"/>
                  </a:schemeClr>
                </a:solidFill>
              </a:rPr>
              <a:t>de la Información y la Comunicación </a:t>
            </a:r>
            <a:r>
              <a:rPr lang="es-GT" sz="1600" dirty="0" smtClean="0">
                <a:solidFill>
                  <a:schemeClr val="bg1">
                    <a:lumMod val="65000"/>
                  </a:schemeClr>
                </a:solidFill>
              </a:rPr>
              <a:t>son </a:t>
            </a:r>
            <a:r>
              <a:rPr lang="es-GT" sz="1600" dirty="0">
                <a:solidFill>
                  <a:schemeClr val="bg1">
                    <a:lumMod val="65000"/>
                  </a:schemeClr>
                </a:solidFill>
              </a:rPr>
              <a:t>todos aquellos recursos, </a:t>
            </a:r>
            <a:r>
              <a:rPr lang="es-GT" sz="1600" dirty="0" smtClean="0">
                <a:solidFill>
                  <a:schemeClr val="bg1">
                    <a:lumMod val="65000"/>
                  </a:schemeClr>
                </a:solidFill>
              </a:rPr>
              <a:t>herramientas </a:t>
            </a:r>
            <a:r>
              <a:rPr lang="es-GT" sz="1600" dirty="0">
                <a:solidFill>
                  <a:schemeClr val="bg1">
                    <a:lumMod val="65000"/>
                  </a:schemeClr>
                </a:solidFill>
              </a:rPr>
              <a:t>y programas que se utilizan para procesar, administrar y compartir la información mediante diversos soportes tecnológicos, </a:t>
            </a:r>
            <a:r>
              <a:rPr lang="es-GT" sz="1600" dirty="0" smtClean="0">
                <a:solidFill>
                  <a:schemeClr val="bg1">
                    <a:lumMod val="65000"/>
                  </a:schemeClr>
                </a:solidFill>
              </a:rPr>
              <a:t>(computadoras</a:t>
            </a:r>
            <a:r>
              <a:rPr lang="es-GT" sz="1600" dirty="0">
                <a:solidFill>
                  <a:schemeClr val="bg1">
                    <a:lumMod val="65000"/>
                  </a:schemeClr>
                </a:solidFill>
              </a:rPr>
              <a:t>, teléfonos móviles, </a:t>
            </a:r>
            <a:r>
              <a:rPr lang="es-GT" sz="1600" dirty="0" err="1" smtClean="0">
                <a:solidFill>
                  <a:schemeClr val="bg1">
                    <a:lumMod val="65000"/>
                  </a:schemeClr>
                </a:solidFill>
              </a:rPr>
              <a:t>tablets</a:t>
            </a:r>
            <a:r>
              <a:rPr lang="es-GT" sz="1600" dirty="0" smtClean="0">
                <a:solidFill>
                  <a:schemeClr val="bg1">
                    <a:lumMod val="65000"/>
                  </a:schemeClr>
                </a:solidFill>
              </a:rPr>
              <a:t>, TV, </a:t>
            </a:r>
            <a:r>
              <a:rPr lang="es-GT" sz="1600" dirty="0">
                <a:solidFill>
                  <a:schemeClr val="bg1">
                    <a:lumMod val="65000"/>
                  </a:schemeClr>
                </a:solidFill>
              </a:rPr>
              <a:t>reproductores portátiles de audio y video o consolas de </a:t>
            </a:r>
            <a:r>
              <a:rPr lang="es-GT" sz="1600" dirty="0" smtClean="0">
                <a:solidFill>
                  <a:schemeClr val="bg1">
                    <a:lumMod val="65000"/>
                  </a:schemeClr>
                </a:solidFill>
              </a:rPr>
              <a:t>juego, </a:t>
            </a:r>
            <a:r>
              <a:rPr lang="es-GT" sz="1600" dirty="0" err="1" smtClean="0">
                <a:solidFill>
                  <a:schemeClr val="bg1">
                    <a:lumMod val="65000"/>
                  </a:schemeClr>
                </a:solidFill>
              </a:rPr>
              <a:t>etc</a:t>
            </a:r>
            <a:r>
              <a:rPr lang="es-GT" sz="1600" dirty="0" smtClean="0">
                <a:solidFill>
                  <a:schemeClr val="bg1">
                    <a:lumMod val="65000"/>
                  </a:schemeClr>
                </a:solidFill>
              </a:rPr>
              <a:t>)</a:t>
            </a:r>
            <a:endParaRPr lang="es-GT" sz="2000" b="1" dirty="0" smtClean="0">
              <a:solidFill>
                <a:schemeClr val="tx1">
                  <a:lumMod val="50000"/>
                  <a:lumOff val="50000"/>
                </a:schemeClr>
              </a:solidFill>
            </a:endParaRPr>
          </a:p>
          <a:p>
            <a:pPr marL="457200" lvl="1" indent="0" algn="just">
              <a:buNone/>
            </a:pPr>
            <a:endParaRPr lang="es-GT" sz="2000" b="1" dirty="0" smtClean="0">
              <a:solidFill>
                <a:schemeClr val="tx1">
                  <a:lumMod val="50000"/>
                  <a:lumOff val="50000"/>
                </a:schemeClr>
              </a:solidFill>
            </a:endParaRPr>
          </a:p>
          <a:p>
            <a:pPr lvl="1" algn="just"/>
            <a:r>
              <a:rPr lang="es-GT" sz="2000" b="1" dirty="0" smtClean="0">
                <a:solidFill>
                  <a:schemeClr val="tx1">
                    <a:lumMod val="50000"/>
                    <a:lumOff val="50000"/>
                  </a:schemeClr>
                </a:solidFill>
              </a:rPr>
              <a:t>Movilización </a:t>
            </a:r>
            <a:r>
              <a:rPr lang="es-GT" sz="2000" b="1" dirty="0">
                <a:solidFill>
                  <a:schemeClr val="tx1">
                    <a:lumMod val="50000"/>
                    <a:lumOff val="50000"/>
                  </a:schemeClr>
                </a:solidFill>
              </a:rPr>
              <a:t>social </a:t>
            </a:r>
            <a:r>
              <a:rPr lang="es-GT" sz="1600" dirty="0">
                <a:solidFill>
                  <a:schemeClr val="bg1">
                    <a:lumMod val="65000"/>
                  </a:schemeClr>
                </a:solidFill>
              </a:rPr>
              <a:t>sirve a un proceso de Incidencia Política, tiene un propósito, puede ser física o virtual, ejercen presión a los tomadores de decisiones.</a:t>
            </a:r>
          </a:p>
          <a:p>
            <a:pPr lvl="1" algn="just"/>
            <a:endParaRPr lang="es-GT" sz="1600" dirty="0" smtClean="0">
              <a:solidFill>
                <a:schemeClr val="bg1">
                  <a:lumMod val="65000"/>
                </a:schemeClr>
              </a:solidFill>
            </a:endParaRPr>
          </a:p>
        </p:txBody>
      </p:sp>
      <p:sp>
        <p:nvSpPr>
          <p:cNvPr id="5" name="Rectángulo 4"/>
          <p:cNvSpPr/>
          <p:nvPr/>
        </p:nvSpPr>
        <p:spPr>
          <a:xfrm>
            <a:off x="0" y="0"/>
            <a:ext cx="341194" cy="6858000"/>
          </a:xfrm>
          <a:prstGeom prst="rect">
            <a:avLst/>
          </a:prstGeom>
          <a:solidFill>
            <a:srgbClr val="F18E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Rectángulo 7"/>
          <p:cNvSpPr/>
          <p:nvPr/>
        </p:nvSpPr>
        <p:spPr>
          <a:xfrm>
            <a:off x="423992" y="24534"/>
            <a:ext cx="2886552" cy="1569660"/>
          </a:xfrm>
          <a:prstGeom prst="rect">
            <a:avLst/>
          </a:prstGeom>
        </p:spPr>
        <p:txBody>
          <a:bodyPr wrap="square">
            <a:spAutoFit/>
          </a:bodyPr>
          <a:lstStyle/>
          <a:p>
            <a:r>
              <a:rPr lang="es-GT" sz="4800" b="1" dirty="0" err="1" smtClean="0">
                <a:solidFill>
                  <a:schemeClr val="bg1">
                    <a:lumMod val="50000"/>
                  </a:schemeClr>
                </a:solidFill>
              </a:rPr>
              <a:t>ConceptosClave</a:t>
            </a:r>
            <a:endParaRPr lang="es-GT" sz="4800" b="1" dirty="0">
              <a:solidFill>
                <a:schemeClr val="bg1">
                  <a:lumMod val="50000"/>
                </a:schemeClr>
              </a:solidFill>
            </a:endParaRPr>
          </a:p>
        </p:txBody>
      </p:sp>
      <p:sp>
        <p:nvSpPr>
          <p:cNvPr id="2" name="CuadroTexto 1"/>
          <p:cNvSpPr txBox="1"/>
          <p:nvPr/>
        </p:nvSpPr>
        <p:spPr>
          <a:xfrm>
            <a:off x="3893457" y="4568615"/>
            <a:ext cx="3155043" cy="2523768"/>
          </a:xfrm>
          <a:prstGeom prst="rect">
            <a:avLst/>
          </a:prstGeom>
          <a:solidFill>
            <a:schemeClr val="accent4">
              <a:lumMod val="20000"/>
              <a:lumOff val="80000"/>
            </a:schemeClr>
          </a:solidFill>
        </p:spPr>
        <p:txBody>
          <a:bodyPr wrap="square" rtlCol="0">
            <a:spAutoFit/>
          </a:bodyPr>
          <a:lstStyle/>
          <a:p>
            <a:pPr marL="0" lvl="1"/>
            <a:r>
              <a:rPr lang="es-GT" sz="2000" b="1" dirty="0">
                <a:solidFill>
                  <a:schemeClr val="tx1">
                    <a:lumMod val="50000"/>
                    <a:lumOff val="50000"/>
                  </a:schemeClr>
                </a:solidFill>
              </a:rPr>
              <a:t>Identificación de público objetivo </a:t>
            </a:r>
            <a:endParaRPr lang="es-GT" sz="2000" b="1" dirty="0" smtClean="0">
              <a:solidFill>
                <a:schemeClr val="tx1">
                  <a:lumMod val="50000"/>
                  <a:lumOff val="50000"/>
                </a:schemeClr>
              </a:solidFill>
            </a:endParaRPr>
          </a:p>
          <a:p>
            <a:pPr marL="0" lvl="1"/>
            <a:r>
              <a:rPr lang="es-GT" sz="1600" dirty="0" smtClean="0">
                <a:solidFill>
                  <a:schemeClr val="bg1">
                    <a:lumMod val="65000"/>
                  </a:schemeClr>
                </a:solidFill>
              </a:rPr>
              <a:t>Tomadores </a:t>
            </a:r>
            <a:r>
              <a:rPr lang="es-GT" sz="1600" dirty="0">
                <a:solidFill>
                  <a:schemeClr val="bg1">
                    <a:lumMod val="65000"/>
                  </a:schemeClr>
                </a:solidFill>
              </a:rPr>
              <a:t>de decisiones, electores, sociedad en general, esto es útil para el plan de </a:t>
            </a:r>
            <a:r>
              <a:rPr lang="es-GT" sz="1600" dirty="0" smtClean="0">
                <a:solidFill>
                  <a:schemeClr val="bg1">
                    <a:lumMod val="65000"/>
                  </a:schemeClr>
                </a:solidFill>
              </a:rPr>
              <a:t>comunicación</a:t>
            </a:r>
          </a:p>
          <a:p>
            <a:pPr marL="0" lvl="1"/>
            <a:endParaRPr lang="es-GT" sz="1600" dirty="0" smtClean="0">
              <a:solidFill>
                <a:schemeClr val="bg1">
                  <a:lumMod val="65000"/>
                </a:schemeClr>
              </a:solidFill>
            </a:endParaRPr>
          </a:p>
          <a:p>
            <a:endParaRPr lang="es-GT" dirty="0" smtClean="0"/>
          </a:p>
          <a:p>
            <a:endParaRPr lang="es-GT" dirty="0" smtClean="0"/>
          </a:p>
          <a:p>
            <a:endParaRPr lang="es-GT" dirty="0"/>
          </a:p>
        </p:txBody>
      </p:sp>
      <p:sp>
        <p:nvSpPr>
          <p:cNvPr id="6" name="CuadroTexto 5"/>
          <p:cNvSpPr txBox="1"/>
          <p:nvPr/>
        </p:nvSpPr>
        <p:spPr>
          <a:xfrm>
            <a:off x="7355325" y="4568615"/>
            <a:ext cx="3222247" cy="2339102"/>
          </a:xfrm>
          <a:prstGeom prst="rect">
            <a:avLst/>
          </a:prstGeom>
          <a:solidFill>
            <a:schemeClr val="accent6">
              <a:lumMod val="20000"/>
              <a:lumOff val="80000"/>
            </a:schemeClr>
          </a:solidFill>
        </p:spPr>
        <p:txBody>
          <a:bodyPr wrap="square" rtlCol="0">
            <a:spAutoFit/>
          </a:bodyPr>
          <a:lstStyle/>
          <a:p>
            <a:pPr marL="0" lvl="1"/>
            <a:r>
              <a:rPr lang="es-GT" b="1" dirty="0">
                <a:solidFill>
                  <a:schemeClr val="tx1">
                    <a:lumMod val="50000"/>
                    <a:lumOff val="50000"/>
                  </a:schemeClr>
                </a:solidFill>
              </a:rPr>
              <a:t>El marketing político </a:t>
            </a:r>
            <a:endParaRPr lang="es-GT" b="1" dirty="0" smtClean="0">
              <a:solidFill>
                <a:schemeClr val="tx1">
                  <a:lumMod val="50000"/>
                  <a:lumOff val="50000"/>
                </a:schemeClr>
              </a:solidFill>
            </a:endParaRPr>
          </a:p>
          <a:p>
            <a:pPr marL="0" lvl="1"/>
            <a:r>
              <a:rPr lang="es-GT" sz="1600" dirty="0" smtClean="0">
                <a:solidFill>
                  <a:schemeClr val="bg1">
                    <a:lumMod val="65000"/>
                  </a:schemeClr>
                </a:solidFill>
              </a:rPr>
              <a:t>es </a:t>
            </a:r>
            <a:r>
              <a:rPr lang="es-GT" sz="1600" dirty="0">
                <a:solidFill>
                  <a:schemeClr val="bg1">
                    <a:lumMod val="65000"/>
                  </a:schemeClr>
                </a:solidFill>
              </a:rPr>
              <a:t>el conjunto de técnicas de investigación, planificación, gestión y comunicación que se utilizan en el diseño y ejecución de acciones estratégicas y tácticas a lo largo de una campaña política, sea ésta electoral o de difusión </a:t>
            </a:r>
            <a:r>
              <a:rPr lang="es-GT" sz="1600" dirty="0" smtClean="0">
                <a:solidFill>
                  <a:schemeClr val="bg1">
                    <a:lumMod val="65000"/>
                  </a:schemeClr>
                </a:solidFill>
              </a:rPr>
              <a:t>institucional</a:t>
            </a:r>
          </a:p>
          <a:p>
            <a:pPr marL="0" lvl="1"/>
            <a:endParaRPr lang="es-GT" sz="1600" dirty="0" smtClean="0">
              <a:solidFill>
                <a:schemeClr val="bg1">
                  <a:lumMod val="65000"/>
                </a:schemeClr>
              </a:solidFill>
            </a:endParaRPr>
          </a:p>
        </p:txBody>
      </p:sp>
      <p:sp>
        <p:nvSpPr>
          <p:cNvPr id="7" name="CuadroTexto 6"/>
          <p:cNvSpPr txBox="1"/>
          <p:nvPr/>
        </p:nvSpPr>
        <p:spPr>
          <a:xfrm>
            <a:off x="693580" y="4568615"/>
            <a:ext cx="2933700" cy="2369880"/>
          </a:xfrm>
          <a:prstGeom prst="rect">
            <a:avLst/>
          </a:prstGeom>
          <a:solidFill>
            <a:schemeClr val="accent1">
              <a:lumMod val="20000"/>
              <a:lumOff val="80000"/>
            </a:schemeClr>
          </a:solidFill>
        </p:spPr>
        <p:txBody>
          <a:bodyPr wrap="square" rtlCol="0">
            <a:spAutoFit/>
          </a:bodyPr>
          <a:lstStyle/>
          <a:p>
            <a:pPr marL="0" lvl="1"/>
            <a:r>
              <a:rPr lang="es-GT" sz="2000" b="1" dirty="0">
                <a:solidFill>
                  <a:schemeClr val="tx1">
                    <a:lumMod val="50000"/>
                    <a:lumOff val="50000"/>
                  </a:schemeClr>
                </a:solidFill>
              </a:rPr>
              <a:t>El gobierno abierto </a:t>
            </a:r>
            <a:r>
              <a:rPr lang="es-GT" sz="1600" dirty="0">
                <a:solidFill>
                  <a:schemeClr val="bg1">
                    <a:lumMod val="65000"/>
                  </a:schemeClr>
                </a:solidFill>
              </a:rPr>
              <a:t>(</a:t>
            </a:r>
            <a:r>
              <a:rPr lang="es-GT" sz="1600" dirty="0" err="1">
                <a:solidFill>
                  <a:schemeClr val="bg1">
                    <a:lumMod val="65000"/>
                  </a:schemeClr>
                </a:solidFill>
              </a:rPr>
              <a:t>oGov</a:t>
            </a:r>
            <a:r>
              <a:rPr lang="es-GT" sz="1600" dirty="0">
                <a:solidFill>
                  <a:schemeClr val="bg1">
                    <a:lumMod val="65000"/>
                  </a:schemeClr>
                </a:solidFill>
              </a:rPr>
              <a:t>) es la forma de relacionarse entre la Administración Pública y los ciudadanos, que se caracteriza por el establecimiento de canales de comunicación y contacto directo entre ellos</a:t>
            </a:r>
            <a:r>
              <a:rPr lang="es-GT" sz="1600" dirty="0" smtClean="0">
                <a:solidFill>
                  <a:schemeClr val="bg1">
                    <a:lumMod val="65000"/>
                  </a:schemeClr>
                </a:solidFill>
              </a:rPr>
              <a:t>.</a:t>
            </a:r>
          </a:p>
          <a:p>
            <a:pPr marL="0" lvl="1"/>
            <a:endParaRPr lang="es-GT" sz="1600" dirty="0" smtClean="0">
              <a:solidFill>
                <a:schemeClr val="bg1">
                  <a:lumMod val="65000"/>
                </a:schemeClr>
              </a:solidFill>
            </a:endParaRPr>
          </a:p>
          <a:p>
            <a:pPr marL="0" lvl="1"/>
            <a:endParaRPr lang="es-GT" sz="1600" dirty="0" smtClean="0">
              <a:solidFill>
                <a:schemeClr val="bg1">
                  <a:lumMod val="65000"/>
                </a:schemeClr>
              </a:solidFill>
            </a:endParaRPr>
          </a:p>
        </p:txBody>
      </p:sp>
      <p:pic>
        <p:nvPicPr>
          <p:cNvPr id="1026" name="Picture 2" descr="http://3.bp.blogspot.com/-I4L4nobENBc/VR-lBkGIO7I/AAAAAAAACG4/kd7bhjh-Ins/s1600/recursos.jpg"/>
          <p:cNvPicPr>
            <a:picLocks noChangeAspect="1" noChangeArrowheads="1"/>
          </p:cNvPicPr>
          <p:nvPr/>
        </p:nvPicPr>
        <p:blipFill>
          <a:blip r:embed="rId2" cstate="email">
            <a:clrChange>
              <a:clrFrom>
                <a:srgbClr val="ECEBE9"/>
              </a:clrFrom>
              <a:clrTo>
                <a:srgbClr val="ECEBE9">
                  <a:alpha val="0"/>
                </a:srgbClr>
              </a:clrTo>
            </a:clrChange>
            <a:extLst>
              <a:ext uri="{28A0092B-C50C-407E-A947-70E740481C1C}">
                <a14:useLocalDpi xmlns:a14="http://schemas.microsoft.com/office/drawing/2010/main"/>
              </a:ext>
            </a:extLst>
          </a:blip>
          <a:srcRect/>
          <a:stretch>
            <a:fillRect/>
          </a:stretch>
        </p:blipFill>
        <p:spPr bwMode="auto">
          <a:xfrm>
            <a:off x="44866" y="1467853"/>
            <a:ext cx="3220812" cy="310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620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340338" y="0"/>
            <a:ext cx="11851662" cy="6858000"/>
          </a:xfrm>
          <a:prstGeom prst="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GT"/>
          </a:p>
        </p:txBody>
      </p:sp>
      <p:sp>
        <p:nvSpPr>
          <p:cNvPr id="2" name="Título 1"/>
          <p:cNvSpPr>
            <a:spLocks noGrp="1"/>
          </p:cNvSpPr>
          <p:nvPr>
            <p:ph type="title"/>
          </p:nvPr>
        </p:nvSpPr>
        <p:spPr>
          <a:xfrm>
            <a:off x="488890" y="2866796"/>
            <a:ext cx="7541790" cy="734050"/>
          </a:xfrm>
        </p:spPr>
        <p:txBody>
          <a:bodyPr/>
          <a:lstStyle/>
          <a:p>
            <a:r>
              <a:rPr lang="es-GT" b="1" dirty="0" smtClean="0">
                <a:solidFill>
                  <a:schemeClr val="accent6"/>
                </a:solidFill>
                <a:latin typeface="Aharoni" panose="02010803020104030203" pitchFamily="2" charset="-79"/>
                <a:cs typeface="Aharoni" panose="02010803020104030203" pitchFamily="2" charset="-79"/>
              </a:rPr>
              <a:t>DDOS</a:t>
            </a:r>
            <a:r>
              <a:rPr lang="es-GT" dirty="0" smtClean="0">
                <a:solidFill>
                  <a:schemeClr val="accent6"/>
                </a:solidFill>
              </a:rPr>
              <a:t> (protesta social </a:t>
            </a:r>
            <a:r>
              <a:rPr lang="es-GT" dirty="0" err="1" smtClean="0">
                <a:solidFill>
                  <a:schemeClr val="accent6"/>
                </a:solidFill>
              </a:rPr>
              <a:t>on</a:t>
            </a:r>
            <a:r>
              <a:rPr lang="es-GT" dirty="0" smtClean="0">
                <a:solidFill>
                  <a:schemeClr val="accent6"/>
                </a:solidFill>
              </a:rPr>
              <a:t> line)</a:t>
            </a:r>
            <a:endParaRPr lang="es-GT" dirty="0">
              <a:solidFill>
                <a:schemeClr val="accent6"/>
              </a:solidFill>
            </a:endParaRPr>
          </a:p>
        </p:txBody>
      </p:sp>
      <p:sp>
        <p:nvSpPr>
          <p:cNvPr id="3" name="Marcador de contenido 2"/>
          <p:cNvSpPr>
            <a:spLocks noGrp="1"/>
          </p:cNvSpPr>
          <p:nvPr>
            <p:ph idx="1"/>
          </p:nvPr>
        </p:nvSpPr>
        <p:spPr>
          <a:xfrm>
            <a:off x="488890" y="2111107"/>
            <a:ext cx="12489104" cy="882162"/>
          </a:xfrm>
        </p:spPr>
        <p:txBody>
          <a:bodyPr>
            <a:normAutofit/>
          </a:bodyPr>
          <a:lstStyle/>
          <a:p>
            <a:pPr marL="0" indent="0">
              <a:buNone/>
            </a:pPr>
            <a:r>
              <a:rPr lang="es-GT" sz="2000" dirty="0" smtClean="0">
                <a:solidFill>
                  <a:schemeClr val="bg1"/>
                </a:solidFill>
              </a:rPr>
              <a:t>Diferencia entre convocar por internet a ejecutar por internet (DDOS)</a:t>
            </a:r>
            <a:endParaRPr lang="es-GT" sz="2000" dirty="0">
              <a:solidFill>
                <a:schemeClr val="bg1"/>
              </a:solidFill>
            </a:endParaRPr>
          </a:p>
          <a:p>
            <a:pPr marL="0" indent="0">
              <a:buNone/>
            </a:pPr>
            <a:r>
              <a:rPr lang="es-GT" dirty="0" smtClean="0">
                <a:solidFill>
                  <a:schemeClr val="bg1"/>
                </a:solidFill>
                <a:hlinkClick r:id="rId3"/>
              </a:rPr>
              <a:t>http://map.norsecorp.com/</a:t>
            </a:r>
            <a:r>
              <a:rPr lang="es-GT" dirty="0" smtClean="0">
                <a:solidFill>
                  <a:schemeClr val="bg1"/>
                </a:solidFill>
              </a:rPr>
              <a:t> (monitoreo)</a:t>
            </a:r>
          </a:p>
        </p:txBody>
      </p:sp>
      <p:pic>
        <p:nvPicPr>
          <p:cNvPr id="5" name="Imagen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8920254" y="1933562"/>
            <a:ext cx="4918706" cy="1297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ítulo 1"/>
          <p:cNvSpPr txBox="1">
            <a:spLocks/>
          </p:cNvSpPr>
          <p:nvPr/>
        </p:nvSpPr>
        <p:spPr>
          <a:xfrm>
            <a:off x="453890" y="111162"/>
            <a:ext cx="8210551" cy="197675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b="1" dirty="0" err="1" smtClean="0">
                <a:solidFill>
                  <a:schemeClr val="accent6"/>
                </a:solidFill>
                <a:latin typeface="Aharoni" panose="02010803020104030203" pitchFamily="2" charset="-79"/>
                <a:cs typeface="Aharoni" panose="02010803020104030203" pitchFamily="2" charset="-79"/>
              </a:rPr>
              <a:t>Hacktivismo</a:t>
            </a:r>
            <a:endParaRPr lang="es-GT" b="1" dirty="0" smtClean="0">
              <a:solidFill>
                <a:schemeClr val="accent6"/>
              </a:solidFill>
              <a:latin typeface="Aharoni" panose="02010803020104030203" pitchFamily="2" charset="-79"/>
              <a:cs typeface="Aharoni" panose="02010803020104030203" pitchFamily="2" charset="-79"/>
            </a:endParaRPr>
          </a:p>
          <a:p>
            <a:pPr marL="0" lvl="1" algn="just">
              <a:lnSpc>
                <a:spcPct val="90000"/>
              </a:lnSpc>
              <a:spcBef>
                <a:spcPct val="0"/>
              </a:spcBef>
            </a:pPr>
            <a:r>
              <a:rPr lang="es-GT" sz="2000" b="1" dirty="0" smtClean="0">
                <a:solidFill>
                  <a:schemeClr val="bg1"/>
                </a:solidFill>
              </a:rPr>
              <a:t>utilización </a:t>
            </a:r>
            <a:r>
              <a:rPr lang="es-GT" sz="2000" b="1" dirty="0">
                <a:solidFill>
                  <a:schemeClr val="bg1"/>
                </a:solidFill>
              </a:rPr>
              <a:t>no-violenta de herramientas digitales ilegales o legalmente ambiguas persiguiendo fines políticos. Estas de sitios web, sustituciones virtuales, sabotajes virtuales y desarrollo de software, herramientas que incluyen desfiguraciones de webs, redirecciones, ataques de denegación de </a:t>
            </a:r>
            <a:r>
              <a:rPr lang="es-GT" sz="2000" b="1" dirty="0" smtClean="0">
                <a:solidFill>
                  <a:schemeClr val="bg1"/>
                </a:solidFill>
              </a:rPr>
              <a:t>servicio </a:t>
            </a:r>
            <a:r>
              <a:rPr lang="es-GT" sz="2000" b="1" dirty="0">
                <a:solidFill>
                  <a:schemeClr val="bg1"/>
                </a:solidFill>
              </a:rPr>
              <a:t>(DDOS) </a:t>
            </a:r>
            <a:r>
              <a:rPr lang="es-GT" sz="2000" b="1" dirty="0" smtClean="0">
                <a:solidFill>
                  <a:schemeClr val="bg1"/>
                </a:solidFill>
              </a:rPr>
              <a:t>, </a:t>
            </a:r>
            <a:r>
              <a:rPr lang="es-GT" sz="2000" b="1" dirty="0">
                <a:solidFill>
                  <a:schemeClr val="bg1"/>
                </a:solidFill>
              </a:rPr>
              <a:t>robo de información, parodias </a:t>
            </a:r>
            <a:endParaRPr lang="es-GT" b="1" dirty="0">
              <a:solidFill>
                <a:schemeClr val="bg1"/>
              </a:solidFill>
            </a:endParaRPr>
          </a:p>
        </p:txBody>
      </p:sp>
      <p:sp>
        <p:nvSpPr>
          <p:cNvPr id="8" name="Rectángulo 7"/>
          <p:cNvSpPr/>
          <p:nvPr/>
        </p:nvSpPr>
        <p:spPr>
          <a:xfrm>
            <a:off x="6384736" y="4187640"/>
            <a:ext cx="2587440" cy="369332"/>
          </a:xfrm>
          <a:prstGeom prst="rect">
            <a:avLst/>
          </a:prstGeom>
        </p:spPr>
        <p:txBody>
          <a:bodyPr wrap="none">
            <a:spAutoFit/>
          </a:bodyPr>
          <a:lstStyle/>
          <a:p>
            <a:r>
              <a:rPr lang="es-GT" dirty="0">
                <a:hlinkClick r:id="rId5"/>
              </a:rPr>
              <a:t>http://infoactivismo.org</a:t>
            </a:r>
            <a:r>
              <a:rPr lang="es-GT" dirty="0" smtClean="0">
                <a:hlinkClick r:id="rId5"/>
              </a:rPr>
              <a:t>/</a:t>
            </a:r>
            <a:r>
              <a:rPr lang="es-GT" dirty="0" smtClean="0"/>
              <a:t> </a:t>
            </a:r>
            <a:endParaRPr lang="es-GT" dirty="0"/>
          </a:p>
        </p:txBody>
      </p:sp>
      <p:sp>
        <p:nvSpPr>
          <p:cNvPr id="9" name="Rectángulo 8"/>
          <p:cNvSpPr/>
          <p:nvPr/>
        </p:nvSpPr>
        <p:spPr>
          <a:xfrm>
            <a:off x="488890" y="5768118"/>
            <a:ext cx="6096000" cy="646331"/>
          </a:xfrm>
          <a:prstGeom prst="rect">
            <a:avLst/>
          </a:prstGeom>
        </p:spPr>
        <p:txBody>
          <a:bodyPr>
            <a:spAutoFit/>
          </a:bodyPr>
          <a:lstStyle/>
          <a:p>
            <a:r>
              <a:rPr lang="es-GT" dirty="0">
                <a:hlinkClick r:id="rId6"/>
              </a:rPr>
              <a:t>http://</a:t>
            </a:r>
            <a:r>
              <a:rPr lang="es-GT" dirty="0" smtClean="0">
                <a:hlinkClick r:id="rId6"/>
              </a:rPr>
              <a:t>infoactivismo.org/post/128306368206/campa%C3%B1as-contra-la-corrupci%C3%B3n-en-guatemala-4</a:t>
            </a:r>
            <a:r>
              <a:rPr lang="es-GT" dirty="0" smtClean="0"/>
              <a:t> </a:t>
            </a:r>
            <a:endParaRPr lang="es-GT" dirty="0"/>
          </a:p>
        </p:txBody>
      </p:sp>
      <p:pic>
        <p:nvPicPr>
          <p:cNvPr id="10" name="Imagen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1443" y="3737214"/>
            <a:ext cx="3352590" cy="1940077"/>
          </a:xfrm>
          <a:prstGeom prst="rect">
            <a:avLst/>
          </a:prstGeom>
        </p:spPr>
      </p:pic>
      <p:sp>
        <p:nvSpPr>
          <p:cNvPr id="11" name="Rectángulo 10"/>
          <p:cNvSpPr/>
          <p:nvPr/>
        </p:nvSpPr>
        <p:spPr>
          <a:xfrm>
            <a:off x="6384736" y="3795798"/>
            <a:ext cx="4176080" cy="369332"/>
          </a:xfrm>
          <a:prstGeom prst="rect">
            <a:avLst/>
          </a:prstGeom>
        </p:spPr>
        <p:txBody>
          <a:bodyPr wrap="none">
            <a:spAutoFit/>
          </a:bodyPr>
          <a:lstStyle/>
          <a:p>
            <a:r>
              <a:rPr lang="es-GT" dirty="0">
                <a:hlinkClick r:id="rId8"/>
              </a:rPr>
              <a:t>https://es.wikipedia.org/wiki/Hacktivismo</a:t>
            </a:r>
            <a:r>
              <a:rPr lang="es-GT" dirty="0"/>
              <a:t> </a:t>
            </a:r>
          </a:p>
        </p:txBody>
      </p:sp>
      <p:pic>
        <p:nvPicPr>
          <p:cNvPr id="4098" name="Picture 2" descr="https://i.ytimg.com/vi/19pBSRwBO40/hqdefault.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664441" y="34927"/>
            <a:ext cx="2066544" cy="298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01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secperiodismo.files.wordpress.com/2011/08/elecciones-redessociales-isec.jpg"/>
          <p:cNvPicPr>
            <a:picLocks noChangeAspect="1" noChangeArrowheads="1"/>
          </p:cNvPicPr>
          <p:nvPr/>
        </p:nvPicPr>
        <p:blipFill rotWithShape="1">
          <a:blip r:embed="rId2" cstate="email">
            <a:clrChange>
              <a:clrFrom>
                <a:srgbClr val="F2F2F2"/>
              </a:clrFrom>
              <a:clrTo>
                <a:srgbClr val="F2F2F2">
                  <a:alpha val="0"/>
                </a:srgbClr>
              </a:clrTo>
            </a:clrChange>
            <a:extLst>
              <a:ext uri="{28A0092B-C50C-407E-A947-70E740481C1C}">
                <a14:useLocalDpi xmlns:a14="http://schemas.microsoft.com/office/drawing/2010/main"/>
              </a:ext>
            </a:extLst>
          </a:blip>
          <a:srcRect/>
          <a:stretch/>
        </p:blipFill>
        <p:spPr bwMode="auto">
          <a:xfrm>
            <a:off x="0" y="3627790"/>
            <a:ext cx="2842986" cy="323021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341194" y="601129"/>
            <a:ext cx="10210981" cy="1981054"/>
          </a:xfrm>
        </p:spPr>
        <p:txBody>
          <a:bodyPr>
            <a:normAutofit fontScale="92500"/>
          </a:bodyPr>
          <a:lstStyle/>
          <a:p>
            <a:pPr marL="0" indent="0" algn="ctr">
              <a:buNone/>
            </a:pPr>
            <a:r>
              <a:rPr lang="es-GT" sz="7200" dirty="0" smtClean="0"/>
              <a:t>Campaña Electoral en 2019</a:t>
            </a:r>
          </a:p>
          <a:p>
            <a:pPr marL="0" indent="0" algn="ctr">
              <a:buNone/>
            </a:pPr>
            <a:r>
              <a:rPr lang="es-GT" sz="4300" dirty="0"/>
              <a:t>M</a:t>
            </a:r>
            <a:r>
              <a:rPr lang="es-GT" sz="4300" dirty="0" smtClean="0"/>
              <a:t>igrantes? Censo 2000? Cambios a la LEP?</a:t>
            </a:r>
          </a:p>
        </p:txBody>
      </p:sp>
      <p:pic>
        <p:nvPicPr>
          <p:cNvPr id="2052" name="Picture 4" descr="http://static2.todanoticia.com/tn2/uploads/news_image/2013/02/28/Migrantes-manifiestan-frente-Casa-Blanca_PREIMA20100924_0337_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1186" y="2746324"/>
            <a:ext cx="3667323" cy="2496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ángulo 1"/>
          <p:cNvSpPr/>
          <p:nvPr/>
        </p:nvSpPr>
        <p:spPr>
          <a:xfrm>
            <a:off x="3204084" y="6480770"/>
            <a:ext cx="8266174" cy="276999"/>
          </a:xfrm>
          <a:prstGeom prst="rect">
            <a:avLst/>
          </a:prstGeom>
        </p:spPr>
        <p:txBody>
          <a:bodyPr wrap="square">
            <a:spAutoFit/>
          </a:bodyPr>
          <a:lstStyle/>
          <a:p>
            <a:r>
              <a:rPr lang="es-GT" sz="1200" dirty="0">
                <a:hlinkClick r:id="rId4"/>
              </a:rPr>
              <a:t>http://</a:t>
            </a:r>
            <a:r>
              <a:rPr lang="es-GT" sz="1200" dirty="0" smtClean="0">
                <a:hlinkClick r:id="rId4"/>
              </a:rPr>
              <a:t>www.migrationpolicy.org/programs/data-hub/charts/international-migrant-population-country-origin-and-destination</a:t>
            </a:r>
            <a:r>
              <a:rPr lang="es-GT" sz="1200" dirty="0" smtClean="0"/>
              <a:t> </a:t>
            </a:r>
            <a:endParaRPr lang="es-GT" sz="1200" dirty="0"/>
          </a:p>
        </p:txBody>
      </p:sp>
    </p:spTree>
    <p:extLst>
      <p:ext uri="{BB962C8B-B14F-4D97-AF65-F5344CB8AC3E}">
        <p14:creationId xmlns:p14="http://schemas.microsoft.com/office/powerpoint/2010/main" val="4249693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102046" cy="2620370"/>
          </a:xfrm>
          <a:prstGeom prst="rect">
            <a:avLst/>
          </a:prstGeom>
        </p:spPr>
      </p:pic>
      <p:sp>
        <p:nvSpPr>
          <p:cNvPr id="8" name="Rectángulo 7"/>
          <p:cNvSpPr/>
          <p:nvPr/>
        </p:nvSpPr>
        <p:spPr>
          <a:xfrm>
            <a:off x="0" y="2640420"/>
            <a:ext cx="2751715" cy="338554"/>
          </a:xfrm>
          <a:prstGeom prst="rect">
            <a:avLst/>
          </a:prstGeom>
        </p:spPr>
        <p:txBody>
          <a:bodyPr wrap="none">
            <a:spAutoFit/>
          </a:bodyPr>
          <a:lstStyle/>
          <a:p>
            <a:r>
              <a:rPr lang="es-GT" sz="1600" dirty="0">
                <a:hlinkClick r:id="rId3"/>
              </a:rPr>
              <a:t>https://</a:t>
            </a:r>
            <a:r>
              <a:rPr lang="es-GT" sz="1600" dirty="0" smtClean="0">
                <a:hlinkClick r:id="rId3"/>
              </a:rPr>
              <a:t>youtu.be/Trnxxa8b994</a:t>
            </a:r>
            <a:r>
              <a:rPr lang="es-GT" sz="1600" dirty="0" smtClean="0"/>
              <a:t> </a:t>
            </a:r>
            <a:endParaRPr lang="es-GT" sz="1600" dirty="0"/>
          </a:p>
        </p:txBody>
      </p:sp>
      <p:pic>
        <p:nvPicPr>
          <p:cNvPr id="9" name="Imagen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00950" y="0"/>
            <a:ext cx="4158002" cy="2620370"/>
          </a:xfrm>
          <a:prstGeom prst="rect">
            <a:avLst/>
          </a:prstGeom>
        </p:spPr>
      </p:pic>
      <p:sp>
        <p:nvSpPr>
          <p:cNvPr id="10" name="Rectángulo 9"/>
          <p:cNvSpPr/>
          <p:nvPr/>
        </p:nvSpPr>
        <p:spPr>
          <a:xfrm>
            <a:off x="4100950" y="2640420"/>
            <a:ext cx="2999026" cy="338554"/>
          </a:xfrm>
          <a:prstGeom prst="rect">
            <a:avLst/>
          </a:prstGeom>
        </p:spPr>
        <p:txBody>
          <a:bodyPr wrap="none">
            <a:spAutoFit/>
          </a:bodyPr>
          <a:lstStyle/>
          <a:p>
            <a:r>
              <a:rPr lang="es-GT" sz="1600" dirty="0">
                <a:hlinkClick r:id="rId5"/>
              </a:rPr>
              <a:t>https://</a:t>
            </a:r>
            <a:r>
              <a:rPr lang="es-GT" sz="1600" dirty="0" smtClean="0">
                <a:hlinkClick r:id="rId5"/>
              </a:rPr>
              <a:t>youtu.be/MSXmBcXuvm4</a:t>
            </a:r>
            <a:r>
              <a:rPr lang="es-GT" sz="1600" dirty="0" smtClean="0"/>
              <a:t> </a:t>
            </a:r>
            <a:endParaRPr lang="es-GT" sz="1600" dirty="0"/>
          </a:p>
        </p:txBody>
      </p:sp>
      <p:sp>
        <p:nvSpPr>
          <p:cNvPr id="2" name="Rectángulo 1"/>
          <p:cNvSpPr/>
          <p:nvPr/>
        </p:nvSpPr>
        <p:spPr>
          <a:xfrm>
            <a:off x="124329" y="6350391"/>
            <a:ext cx="5307671" cy="369332"/>
          </a:xfrm>
          <a:prstGeom prst="rect">
            <a:avLst/>
          </a:prstGeom>
        </p:spPr>
        <p:txBody>
          <a:bodyPr wrap="none">
            <a:spAutoFit/>
          </a:bodyPr>
          <a:lstStyle/>
          <a:p>
            <a:r>
              <a:rPr lang="es-GT" dirty="0">
                <a:hlinkClick r:id="rId6"/>
              </a:rPr>
              <a:t>https://</a:t>
            </a:r>
            <a:r>
              <a:rPr lang="es-GT" dirty="0" smtClean="0">
                <a:hlinkClick r:id="rId6"/>
              </a:rPr>
              <a:t>archive.informationactivism.org/es/verenlinea</a:t>
            </a:r>
            <a:r>
              <a:rPr lang="es-GT" dirty="0" smtClean="0"/>
              <a:t> </a:t>
            </a:r>
            <a:endParaRPr lang="es-GT" dirty="0"/>
          </a:p>
        </p:txBody>
      </p:sp>
      <p:pic>
        <p:nvPicPr>
          <p:cNvPr id="3" name="Imagen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06399" y="3371905"/>
            <a:ext cx="5604419" cy="2878770"/>
          </a:xfrm>
          <a:prstGeom prst="rect">
            <a:avLst/>
          </a:prstGeom>
        </p:spPr>
      </p:pic>
      <p:sp>
        <p:nvSpPr>
          <p:cNvPr id="4" name="Rectángulo 3"/>
          <p:cNvSpPr/>
          <p:nvPr/>
        </p:nvSpPr>
        <p:spPr>
          <a:xfrm>
            <a:off x="8313963" y="55097"/>
            <a:ext cx="2588447" cy="2585323"/>
          </a:xfrm>
          <a:prstGeom prst="rect">
            <a:avLst/>
          </a:prstGeom>
          <a:solidFill>
            <a:schemeClr val="accent2"/>
          </a:solidFill>
        </p:spPr>
        <p:txBody>
          <a:bodyPr wrap="square">
            <a:spAutoFit/>
          </a:bodyPr>
          <a:lstStyle/>
          <a:p>
            <a:pPr algn="ctr"/>
            <a:r>
              <a:rPr lang="es-GT" sz="5400" dirty="0" smtClean="0">
                <a:solidFill>
                  <a:schemeClr val="bg1"/>
                </a:solidFill>
              </a:rPr>
              <a:t>Links de interés</a:t>
            </a:r>
          </a:p>
          <a:p>
            <a:pPr algn="ctr"/>
            <a:r>
              <a:rPr lang="es-GT" sz="5400" dirty="0" smtClean="0">
                <a:solidFill>
                  <a:schemeClr val="bg1"/>
                </a:solidFill>
                <a:sym typeface="Wingdings" panose="05000000000000000000" pitchFamily="2" charset="2"/>
              </a:rPr>
              <a:t></a:t>
            </a:r>
            <a:endParaRPr lang="es-GT" sz="5400" dirty="0">
              <a:solidFill>
                <a:schemeClr val="bg1"/>
              </a:solidFill>
            </a:endParaRPr>
          </a:p>
        </p:txBody>
      </p:sp>
      <p:pic>
        <p:nvPicPr>
          <p:cNvPr id="5" name="Imagen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179951" y="3371905"/>
            <a:ext cx="4703949" cy="2576547"/>
          </a:xfrm>
          <a:prstGeom prst="rect">
            <a:avLst/>
          </a:prstGeom>
        </p:spPr>
      </p:pic>
      <p:sp>
        <p:nvSpPr>
          <p:cNvPr id="11" name="Rectángulo 10"/>
          <p:cNvSpPr/>
          <p:nvPr/>
        </p:nvSpPr>
        <p:spPr>
          <a:xfrm>
            <a:off x="6039212" y="6129768"/>
            <a:ext cx="5983689" cy="584775"/>
          </a:xfrm>
          <a:prstGeom prst="rect">
            <a:avLst/>
          </a:prstGeom>
        </p:spPr>
        <p:txBody>
          <a:bodyPr wrap="none">
            <a:spAutoFit/>
          </a:bodyPr>
          <a:lstStyle/>
          <a:p>
            <a:r>
              <a:rPr lang="es-GT" sz="1600" dirty="0" smtClean="0"/>
              <a:t>Glosario de terminología de redes sociales y </a:t>
            </a:r>
            <a:r>
              <a:rPr lang="es-GT" sz="1600" dirty="0" err="1" smtClean="0"/>
              <a:t>community</a:t>
            </a:r>
            <a:r>
              <a:rPr lang="es-GT" sz="1600" dirty="0" smtClean="0"/>
              <a:t> </a:t>
            </a:r>
            <a:r>
              <a:rPr lang="es-GT" sz="1600" dirty="0" err="1" smtClean="0"/>
              <a:t>management</a:t>
            </a:r>
            <a:endParaRPr lang="es-GT" sz="1600" dirty="0" smtClean="0"/>
          </a:p>
          <a:p>
            <a:r>
              <a:rPr lang="es-GT" sz="1600" dirty="0" smtClean="0">
                <a:hlinkClick r:id="rId9"/>
              </a:rPr>
              <a:t>http</a:t>
            </a:r>
            <a:r>
              <a:rPr lang="es-GT" sz="1600" dirty="0">
                <a:hlinkClick r:id="rId9"/>
              </a:rPr>
              <a:t>://www.um.es/cursos/promoedu/redessociales/glosario</a:t>
            </a:r>
            <a:r>
              <a:rPr lang="es-GT" sz="1600" dirty="0" smtClean="0">
                <a:hlinkClick r:id="rId9"/>
              </a:rPr>
              <a:t>/</a:t>
            </a:r>
            <a:r>
              <a:rPr lang="es-GT" sz="1600" dirty="0" smtClean="0"/>
              <a:t> </a:t>
            </a:r>
            <a:endParaRPr lang="es-GT" sz="1600" dirty="0"/>
          </a:p>
        </p:txBody>
      </p:sp>
    </p:spTree>
    <p:extLst>
      <p:ext uri="{BB962C8B-B14F-4D97-AF65-F5344CB8AC3E}">
        <p14:creationId xmlns:p14="http://schemas.microsoft.com/office/powerpoint/2010/main" val="3074057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tecnohotelnews.com/wp-content/uploads/2012/06/like-social-media.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445" y="0"/>
            <a:ext cx="1217555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p:cNvSpPr>
            <a:spLocks noGrp="1"/>
          </p:cNvSpPr>
          <p:nvPr>
            <p:ph idx="1"/>
          </p:nvPr>
        </p:nvSpPr>
        <p:spPr>
          <a:xfrm>
            <a:off x="1799663" y="6125030"/>
            <a:ext cx="10290737" cy="507999"/>
          </a:xfrm>
        </p:spPr>
        <p:txBody>
          <a:bodyPr>
            <a:normAutofit lnSpcReduction="10000"/>
          </a:bodyPr>
          <a:lstStyle/>
          <a:p>
            <a:pPr marL="0" indent="0">
              <a:buNone/>
            </a:pPr>
            <a:r>
              <a:rPr lang="es-GT" sz="3200" dirty="0" smtClean="0"/>
              <a:t>Descargar presentación en</a:t>
            </a:r>
            <a:r>
              <a:rPr lang="es-GT" sz="3200" dirty="0"/>
              <a:t>: </a:t>
            </a:r>
            <a:r>
              <a:rPr lang="es-GT" sz="3200" dirty="0">
                <a:hlinkClick r:id="rId3"/>
              </a:rPr>
              <a:t>http://comunicaris.com/?</a:t>
            </a:r>
            <a:r>
              <a:rPr lang="es-GT" sz="3200" dirty="0" smtClean="0">
                <a:hlinkClick r:id="rId3"/>
              </a:rPr>
              <a:t>p=1119</a:t>
            </a:r>
            <a:r>
              <a:rPr lang="es-GT" sz="3200" dirty="0" smtClean="0"/>
              <a:t> </a:t>
            </a:r>
            <a:endParaRPr lang="es-GT" sz="3200" dirty="0"/>
          </a:p>
        </p:txBody>
      </p:sp>
    </p:spTree>
    <p:extLst>
      <p:ext uri="{BB962C8B-B14F-4D97-AF65-F5344CB8AC3E}">
        <p14:creationId xmlns:p14="http://schemas.microsoft.com/office/powerpoint/2010/main" val="3419951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bcdn-photos-d-a.akamaihd.net/hphotos-ak-xpf1/v/t1.0-0/s480x480/12239941_10153570355688682_4499377632636789748_n.jpg?oh=cf5428279069d3f613c12aaffacec684&amp;oe=56EFF3DC&amp;__gda__=1454266826_50979ca3ae5bcc7801574fbce5a70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356" y="1028541"/>
            <a:ext cx="8670081" cy="484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929" y="253498"/>
            <a:ext cx="5707252" cy="769390"/>
          </a:xfrm>
        </p:spPr>
        <p:txBody>
          <a:bodyPr>
            <a:normAutofit/>
          </a:bodyPr>
          <a:lstStyle/>
          <a:p>
            <a:r>
              <a:rPr lang="es-GT" b="1" dirty="0" smtClean="0">
                <a:solidFill>
                  <a:schemeClr val="bg1">
                    <a:lumMod val="50000"/>
                  </a:schemeClr>
                </a:solidFill>
              </a:rPr>
              <a:t>Otros enlaces de interés</a:t>
            </a:r>
            <a:endParaRPr lang="es-GT" b="1" dirty="0">
              <a:solidFill>
                <a:schemeClr val="bg1">
                  <a:lumMod val="50000"/>
                </a:schemeClr>
              </a:solidFill>
            </a:endParaRPr>
          </a:p>
        </p:txBody>
      </p:sp>
      <p:sp>
        <p:nvSpPr>
          <p:cNvPr id="3" name="Marcador de contenido 2"/>
          <p:cNvSpPr>
            <a:spLocks noGrp="1"/>
          </p:cNvSpPr>
          <p:nvPr>
            <p:ph idx="1"/>
          </p:nvPr>
        </p:nvSpPr>
        <p:spPr>
          <a:xfrm>
            <a:off x="430080" y="1146875"/>
            <a:ext cx="10515600" cy="5222930"/>
          </a:xfrm>
        </p:spPr>
        <p:txBody>
          <a:bodyPr>
            <a:normAutofit fontScale="85000" lnSpcReduction="10000"/>
          </a:bodyPr>
          <a:lstStyle/>
          <a:p>
            <a:r>
              <a:rPr lang="es-GT" sz="2000" dirty="0">
                <a:hlinkClick r:id="rId3"/>
              </a:rPr>
              <a:t>https://www.youtube.com/watch?v=lRNuyJ0j-QI</a:t>
            </a:r>
            <a:r>
              <a:rPr lang="es-GT" sz="2000" dirty="0"/>
              <a:t> (</a:t>
            </a:r>
            <a:r>
              <a:rPr lang="es-GT" sz="1800" dirty="0"/>
              <a:t>Un Bronco Sin Miedo, película completa</a:t>
            </a:r>
            <a:r>
              <a:rPr lang="es-GT" sz="1800" dirty="0" smtClean="0"/>
              <a:t>. 35:57)</a:t>
            </a:r>
            <a:endParaRPr lang="es-GT" sz="2000" dirty="0" smtClean="0"/>
          </a:p>
          <a:p>
            <a:r>
              <a:rPr lang="es-GT" sz="2000" dirty="0" smtClean="0">
                <a:hlinkClick r:id="rId4"/>
              </a:rPr>
              <a:t>https</a:t>
            </a:r>
            <a:r>
              <a:rPr lang="es-GT" sz="2000" dirty="0">
                <a:hlinkClick r:id="rId4"/>
              </a:rPr>
              <a:t>://</a:t>
            </a:r>
            <a:r>
              <a:rPr lang="es-GT" sz="2000" dirty="0" smtClean="0">
                <a:hlinkClick r:id="rId4"/>
              </a:rPr>
              <a:t>www.youtube.com/watch?v=WQoNLRJ85Dg</a:t>
            </a:r>
            <a:r>
              <a:rPr lang="es-GT" sz="2000" dirty="0" smtClean="0"/>
              <a:t> (Cómo </a:t>
            </a:r>
            <a:r>
              <a:rPr lang="es-GT" sz="1800" dirty="0" smtClean="0"/>
              <a:t>armar </a:t>
            </a:r>
            <a:r>
              <a:rPr lang="es-GT" sz="1800" dirty="0"/>
              <a:t>un campaña política en Redes Sociales e </a:t>
            </a:r>
            <a:r>
              <a:rPr lang="es-GT" sz="1800" dirty="0" smtClean="0"/>
              <a:t>Internet)</a:t>
            </a:r>
            <a:endParaRPr lang="es-GT" sz="2000" dirty="0" smtClean="0"/>
          </a:p>
          <a:p>
            <a:r>
              <a:rPr lang="es-GT" sz="2000" dirty="0">
                <a:hlinkClick r:id="rId5"/>
              </a:rPr>
              <a:t>https://</a:t>
            </a:r>
            <a:r>
              <a:rPr lang="es-GT" sz="2000" dirty="0" smtClean="0">
                <a:hlinkClick r:id="rId5"/>
              </a:rPr>
              <a:t>www.youtube.com/watch?v=xnAqba9SCUM</a:t>
            </a:r>
            <a:r>
              <a:rPr lang="es-GT" sz="2000" dirty="0" smtClean="0"/>
              <a:t> (</a:t>
            </a:r>
            <a:r>
              <a:rPr lang="es-GT" sz="1800" dirty="0"/>
              <a:t>Conceptos Básicos en Incidencia </a:t>
            </a:r>
            <a:r>
              <a:rPr lang="es-GT" sz="1800" dirty="0" err="1" smtClean="0"/>
              <a:t>Politica</a:t>
            </a:r>
            <a:r>
              <a:rPr lang="es-GT" sz="1800" dirty="0"/>
              <a:t>)</a:t>
            </a:r>
            <a:endParaRPr lang="es-GT" sz="2000" dirty="0" smtClean="0"/>
          </a:p>
          <a:p>
            <a:r>
              <a:rPr lang="es-GT" sz="2000" dirty="0">
                <a:hlinkClick r:id="rId6"/>
              </a:rPr>
              <a:t>https://</a:t>
            </a:r>
            <a:r>
              <a:rPr lang="es-GT" sz="2000" dirty="0" smtClean="0">
                <a:hlinkClick r:id="rId6"/>
              </a:rPr>
              <a:t>www.youtube.com/watch?v=mzcWwQvDGCw</a:t>
            </a:r>
            <a:r>
              <a:rPr lang="es-GT" sz="2000" dirty="0" smtClean="0"/>
              <a:t> (</a:t>
            </a:r>
            <a:r>
              <a:rPr lang="es-GT" sz="1800" dirty="0"/>
              <a:t>victorias ciudadanas a través de </a:t>
            </a:r>
            <a:r>
              <a:rPr lang="es-GT" sz="1800" dirty="0" smtClean="0"/>
              <a:t>Change.org)</a:t>
            </a:r>
            <a:endParaRPr lang="es-GT" sz="2000" dirty="0" smtClean="0"/>
          </a:p>
          <a:p>
            <a:r>
              <a:rPr lang="es-GT" sz="2000" dirty="0">
                <a:hlinkClick r:id="rId7"/>
              </a:rPr>
              <a:t>https://</a:t>
            </a:r>
            <a:r>
              <a:rPr lang="es-GT" sz="2000" dirty="0" smtClean="0">
                <a:hlinkClick r:id="rId7"/>
              </a:rPr>
              <a:t>www.youtube.com/watch?time_continue=167&amp;v=U1LFGelN2aY</a:t>
            </a:r>
            <a:r>
              <a:rPr lang="es-GT" sz="2000" dirty="0" smtClean="0"/>
              <a:t> (</a:t>
            </a:r>
            <a:r>
              <a:rPr lang="es-GT" sz="1800" dirty="0"/>
              <a:t>cambian el mundo a través de </a:t>
            </a:r>
            <a:r>
              <a:rPr lang="es-GT" sz="1800" dirty="0" smtClean="0"/>
              <a:t>Change.org)</a:t>
            </a:r>
            <a:endParaRPr lang="es-GT" sz="2000" dirty="0" smtClean="0"/>
          </a:p>
          <a:p>
            <a:r>
              <a:rPr lang="es-GT" sz="2000" dirty="0" smtClean="0">
                <a:hlinkClick r:id="rId8"/>
              </a:rPr>
              <a:t>https</a:t>
            </a:r>
            <a:r>
              <a:rPr lang="es-GT" sz="2000" dirty="0">
                <a:hlinkClick r:id="rId8"/>
              </a:rPr>
              <a:t>://</a:t>
            </a:r>
            <a:r>
              <a:rPr lang="es-GT" sz="2000" dirty="0" smtClean="0">
                <a:hlinkClick r:id="rId8"/>
              </a:rPr>
              <a:t>www.youtube.com/watch?v=l5YVW0K1i8I</a:t>
            </a:r>
            <a:r>
              <a:rPr lang="es-GT" sz="2000" dirty="0" smtClean="0"/>
              <a:t> (</a:t>
            </a:r>
            <a:r>
              <a:rPr lang="es-GT" sz="2000" dirty="0"/>
              <a:t>La historia del movimiento y la campaña del </a:t>
            </a:r>
            <a:r>
              <a:rPr lang="es-GT" sz="2000" dirty="0" smtClean="0"/>
              <a:t>Bronco)</a:t>
            </a:r>
          </a:p>
          <a:p>
            <a:r>
              <a:rPr lang="es-GT" sz="2000" dirty="0">
                <a:hlinkClick r:id="rId9"/>
              </a:rPr>
              <a:t>https://</a:t>
            </a:r>
            <a:r>
              <a:rPr lang="es-GT" sz="2000" dirty="0" smtClean="0">
                <a:hlinkClick r:id="rId9"/>
              </a:rPr>
              <a:t>es.wikipedia.org/wiki/Incidencia_pol%C3%ADtica</a:t>
            </a:r>
            <a:r>
              <a:rPr lang="es-GT" sz="2000" dirty="0" smtClean="0"/>
              <a:t> (definiciones)</a:t>
            </a:r>
          </a:p>
          <a:p>
            <a:r>
              <a:rPr lang="es-GT" sz="2000" dirty="0">
                <a:hlinkClick r:id="rId10"/>
              </a:rPr>
              <a:t>https://</a:t>
            </a:r>
            <a:r>
              <a:rPr lang="es-GT" sz="2000" dirty="0" smtClean="0">
                <a:hlinkClick r:id="rId10"/>
              </a:rPr>
              <a:t>www.youtube.com/watch?v=ZPMd1FXJEo0</a:t>
            </a:r>
            <a:r>
              <a:rPr lang="es-GT" sz="2000" dirty="0" smtClean="0"/>
              <a:t>  (Un </a:t>
            </a:r>
            <a:r>
              <a:rPr lang="es-GT" sz="2000" dirty="0"/>
              <a:t>Bronco sin Miedo: Redes </a:t>
            </a:r>
            <a:r>
              <a:rPr lang="es-GT" sz="2000" dirty="0" smtClean="0"/>
              <a:t>Sociales)</a:t>
            </a:r>
            <a:endParaRPr lang="es-GT" sz="2000" dirty="0"/>
          </a:p>
          <a:p>
            <a:r>
              <a:rPr lang="es-GT" sz="2000" dirty="0" smtClean="0">
                <a:hlinkClick r:id="rId11"/>
              </a:rPr>
              <a:t>http</a:t>
            </a:r>
            <a:r>
              <a:rPr lang="es-GT" sz="2000" dirty="0">
                <a:hlinkClick r:id="rId11"/>
              </a:rPr>
              <a:t>://ilifebelt.com/analisis-sobre-las-redes-sociales-en-guatemala/2012/10</a:t>
            </a:r>
            <a:r>
              <a:rPr lang="es-GT" sz="2000" dirty="0" smtClean="0">
                <a:hlinkClick r:id="rId11"/>
              </a:rPr>
              <a:t>/</a:t>
            </a:r>
            <a:r>
              <a:rPr lang="es-GT" sz="2000" dirty="0"/>
              <a:t>  (</a:t>
            </a:r>
            <a:r>
              <a:rPr lang="es-GT" sz="2000" dirty="0" err="1"/>
              <a:t>iLifebelt</a:t>
            </a:r>
            <a:r>
              <a:rPr lang="es-GT" sz="2000" dirty="0"/>
              <a:t> análisis redes sociales)</a:t>
            </a:r>
            <a:endParaRPr lang="es-GT" sz="2000" dirty="0" smtClean="0"/>
          </a:p>
          <a:p>
            <a:r>
              <a:rPr lang="es-GT" sz="2000" dirty="0">
                <a:hlinkClick r:id="rId12"/>
              </a:rPr>
              <a:t>https://</a:t>
            </a:r>
            <a:r>
              <a:rPr lang="es-GT" sz="2000" dirty="0" smtClean="0">
                <a:hlinkClick r:id="rId12"/>
              </a:rPr>
              <a:t>www.youtube.com/watch?v=H6EcirXnZSw</a:t>
            </a:r>
            <a:r>
              <a:rPr lang="es-GT" sz="2000" dirty="0" smtClean="0"/>
              <a:t> (</a:t>
            </a:r>
            <a:r>
              <a:rPr lang="es-GT" sz="2000" dirty="0"/>
              <a:t>Vacuna oral contra el </a:t>
            </a:r>
            <a:r>
              <a:rPr lang="es-GT" sz="2000" dirty="0" smtClean="0"/>
              <a:t>Sida)</a:t>
            </a:r>
          </a:p>
          <a:p>
            <a:r>
              <a:rPr lang="es-GT" sz="2000" dirty="0">
                <a:hlinkClick r:id="rId13"/>
              </a:rPr>
              <a:t>https://</a:t>
            </a:r>
            <a:r>
              <a:rPr lang="es-GT" sz="2000" dirty="0" smtClean="0">
                <a:hlinkClick r:id="rId13"/>
              </a:rPr>
              <a:t>www.youtube.com/watch?v=l8qmOdQ_tzQ</a:t>
            </a:r>
            <a:r>
              <a:rPr lang="es-GT" sz="2000" dirty="0" smtClean="0"/>
              <a:t> (patentes)</a:t>
            </a:r>
          </a:p>
          <a:p>
            <a:r>
              <a:rPr lang="es-GT" sz="2000" dirty="0">
                <a:hlinkClick r:id="rId14"/>
              </a:rPr>
              <a:t>https://</a:t>
            </a:r>
            <a:r>
              <a:rPr lang="es-GT" sz="2000" dirty="0" smtClean="0">
                <a:hlinkClick r:id="rId14"/>
              </a:rPr>
              <a:t>www.youtube.com/watch?v=W5iSGq24ANU</a:t>
            </a:r>
            <a:r>
              <a:rPr lang="es-GT" sz="2000" dirty="0" smtClean="0"/>
              <a:t> (Música de Rebeca </a:t>
            </a:r>
            <a:r>
              <a:rPr lang="es-GT" sz="2000" dirty="0" err="1" smtClean="0"/>
              <a:t>Lane</a:t>
            </a:r>
            <a:r>
              <a:rPr lang="es-GT" sz="2000" dirty="0" smtClean="0"/>
              <a:t>, Natura)</a:t>
            </a:r>
          </a:p>
          <a:p>
            <a:r>
              <a:rPr lang="es-GT" sz="2000" dirty="0">
                <a:hlinkClick r:id="rId15"/>
              </a:rPr>
              <a:t>http://ignaciosantiago.com/blog/socialmedia/twitter/20-errores-que-no-puedes-cometer-en-twitter</a:t>
            </a:r>
            <a:r>
              <a:rPr lang="es-GT" sz="2000" dirty="0" smtClean="0">
                <a:hlinkClick r:id="rId15"/>
              </a:rPr>
              <a:t>/</a:t>
            </a:r>
            <a:r>
              <a:rPr lang="es-GT" sz="2000" dirty="0"/>
              <a:t> </a:t>
            </a:r>
            <a:r>
              <a:rPr lang="es-GT" sz="2000" dirty="0" smtClean="0"/>
              <a:t>recomendaciones en twitter</a:t>
            </a:r>
          </a:p>
          <a:p>
            <a:r>
              <a:rPr lang="es-GT" sz="2000" dirty="0">
                <a:hlinkClick r:id="rId16"/>
              </a:rPr>
              <a:t>http://</a:t>
            </a:r>
            <a:r>
              <a:rPr lang="es-GT" sz="2000" dirty="0" smtClean="0">
                <a:hlinkClick r:id="rId16"/>
              </a:rPr>
              <a:t>hipertextual.com/2013/05/errores-garrafales-de-politicos-en-twitter</a:t>
            </a:r>
            <a:r>
              <a:rPr lang="es-GT" sz="2000" dirty="0" smtClean="0"/>
              <a:t> errores políticos en TW</a:t>
            </a:r>
          </a:p>
          <a:p>
            <a:r>
              <a:rPr lang="es-GT" sz="2000" dirty="0">
                <a:hlinkClick r:id="rId17"/>
              </a:rPr>
              <a:t>http://</a:t>
            </a:r>
            <a:r>
              <a:rPr lang="es-GT" sz="2000" dirty="0" smtClean="0">
                <a:hlinkClick r:id="rId17"/>
              </a:rPr>
              <a:t>youtu.be/72DPlxiETrg</a:t>
            </a:r>
            <a:r>
              <a:rPr lang="es-GT" sz="2000" dirty="0" smtClean="0"/>
              <a:t> (campaña prueba de VIH)</a:t>
            </a:r>
          </a:p>
        </p:txBody>
      </p:sp>
    </p:spTree>
    <p:extLst>
      <p:ext uri="{BB962C8B-B14F-4D97-AF65-F5344CB8AC3E}">
        <p14:creationId xmlns:p14="http://schemas.microsoft.com/office/powerpoint/2010/main" val="183696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341194" cy="6858000"/>
          </a:xfrm>
          <a:prstGeom prst="rect">
            <a:avLst/>
          </a:prstGeom>
          <a:solidFill>
            <a:srgbClr val="F18E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Rectángulo 7"/>
          <p:cNvSpPr/>
          <p:nvPr/>
        </p:nvSpPr>
        <p:spPr>
          <a:xfrm>
            <a:off x="7044493" y="83427"/>
            <a:ext cx="4416701" cy="646331"/>
          </a:xfrm>
          <a:prstGeom prst="rect">
            <a:avLst/>
          </a:prstGeom>
        </p:spPr>
        <p:txBody>
          <a:bodyPr wrap="square">
            <a:spAutoFit/>
          </a:bodyPr>
          <a:lstStyle/>
          <a:p>
            <a:r>
              <a:rPr lang="es-GT" sz="3600" b="1" dirty="0" smtClean="0">
                <a:solidFill>
                  <a:schemeClr val="bg1">
                    <a:lumMod val="50000"/>
                  </a:schemeClr>
                </a:solidFill>
              </a:rPr>
              <a:t>La Comunicación</a:t>
            </a:r>
            <a:endParaRPr lang="es-GT" sz="3600" b="1" dirty="0">
              <a:solidFill>
                <a:schemeClr val="bg1">
                  <a:lumMod val="50000"/>
                </a:schemeClr>
              </a:solidFill>
            </a:endParaRPr>
          </a:p>
        </p:txBody>
      </p:sp>
      <p:pic>
        <p:nvPicPr>
          <p:cNvPr id="6" name="Picture 2" descr="http://www.dfarmacia.com/ficheros/images/4/4v26n04/grande/4v26n04-13101545tab02.gif"/>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41997" y="4797424"/>
            <a:ext cx="4723505" cy="1788184"/>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p:cNvSpPr txBox="1">
            <a:spLocks/>
          </p:cNvSpPr>
          <p:nvPr/>
        </p:nvSpPr>
        <p:spPr>
          <a:xfrm>
            <a:off x="6962666" y="3489444"/>
            <a:ext cx="3619545" cy="2557336"/>
          </a:xfrm>
          <a:prstGeom prst="rect">
            <a:avLst/>
          </a:prstGeom>
          <a:solidFill>
            <a:schemeClr val="bg1">
              <a:lumMod val="95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r>
              <a:rPr lang="es-GT" sz="2000" dirty="0" smtClean="0"/>
              <a:t>Interna (entre colaboradores) / Externa (hacia público objetivo o grupo meta)</a:t>
            </a:r>
          </a:p>
          <a:p>
            <a:r>
              <a:rPr lang="es-GT" sz="2000" dirty="0" smtClean="0"/>
              <a:t>Interinstitucional (hacia otras instituciones, financistas, gobierno)</a:t>
            </a:r>
          </a:p>
          <a:p>
            <a:r>
              <a:rPr lang="es-GT" sz="2000" dirty="0" smtClean="0"/>
              <a:t>Otros (proveedores, clientes, </a:t>
            </a:r>
            <a:r>
              <a:rPr lang="es-GT" sz="2000" dirty="0" err="1" smtClean="0"/>
              <a:t>etc</a:t>
            </a:r>
            <a:r>
              <a:rPr lang="es-GT" sz="2000" dirty="0" smtClean="0"/>
              <a:t>) </a:t>
            </a:r>
          </a:p>
          <a:p>
            <a:r>
              <a:rPr lang="es-GT" sz="2000" b="1" dirty="0" smtClean="0"/>
              <a:t>B2B, C2C, C2B, B2C, G2G, G2C, G2B…</a:t>
            </a:r>
            <a:endParaRPr lang="es-GT" sz="2000" b="1" dirty="0"/>
          </a:p>
        </p:txBody>
      </p:sp>
      <p:pic>
        <p:nvPicPr>
          <p:cNvPr id="10" name="Picture 4" descr="http://www.sonar.cl/blog/wp-content/uploads/2014/11/ruido.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3441457">
            <a:off x="3809829" y="5774798"/>
            <a:ext cx="572203" cy="57220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4322810" y="5952660"/>
            <a:ext cx="1042692" cy="461665"/>
          </a:xfrm>
          <a:prstGeom prst="rect">
            <a:avLst/>
          </a:prstGeom>
          <a:noFill/>
        </p:spPr>
        <p:txBody>
          <a:bodyPr wrap="square" rtlCol="0">
            <a:spAutoFit/>
          </a:bodyPr>
          <a:lstStyle/>
          <a:p>
            <a:r>
              <a:rPr lang="es-GT" sz="2400" b="1" dirty="0" smtClean="0"/>
              <a:t>Ruido</a:t>
            </a:r>
            <a:endParaRPr lang="es-GT" sz="2400" b="1" dirty="0"/>
          </a:p>
        </p:txBody>
      </p:sp>
      <p:sp>
        <p:nvSpPr>
          <p:cNvPr id="13" name="Marcador de contenido 2"/>
          <p:cNvSpPr>
            <a:spLocks noGrp="1"/>
          </p:cNvSpPr>
          <p:nvPr>
            <p:ph idx="1"/>
          </p:nvPr>
        </p:nvSpPr>
        <p:spPr>
          <a:xfrm>
            <a:off x="428191" y="724919"/>
            <a:ext cx="6616302" cy="4316618"/>
          </a:xfrm>
        </p:spPr>
        <p:txBody>
          <a:bodyPr>
            <a:noAutofit/>
          </a:bodyPr>
          <a:lstStyle/>
          <a:p>
            <a:pPr marL="457200" indent="-457200">
              <a:buFont typeface="+mj-lt"/>
              <a:buAutoNum type="arabicPeriod"/>
            </a:pPr>
            <a:r>
              <a:rPr lang="es-GT" sz="1800" dirty="0" smtClean="0">
                <a:solidFill>
                  <a:schemeClr val="tx1">
                    <a:lumMod val="50000"/>
                    <a:lumOff val="50000"/>
                  </a:schemeClr>
                </a:solidFill>
              </a:rPr>
              <a:t>Determinar </a:t>
            </a:r>
            <a:r>
              <a:rPr lang="es-GT" sz="1800" dirty="0">
                <a:solidFill>
                  <a:schemeClr val="tx1">
                    <a:lumMod val="50000"/>
                    <a:lumOff val="50000"/>
                  </a:schemeClr>
                </a:solidFill>
              </a:rPr>
              <a:t>qué queremos conseguir, cuáles son nuestros </a:t>
            </a:r>
            <a:r>
              <a:rPr lang="es-GT" sz="1800" dirty="0" smtClean="0">
                <a:solidFill>
                  <a:schemeClr val="tx1">
                    <a:lumMod val="50000"/>
                    <a:lumOff val="50000"/>
                  </a:schemeClr>
                </a:solidFill>
              </a:rPr>
              <a:t>objetivos y  cuál es el personal responsable</a:t>
            </a:r>
            <a:endParaRPr lang="es-GT" sz="1800" dirty="0">
              <a:solidFill>
                <a:schemeClr val="tx1">
                  <a:lumMod val="50000"/>
                  <a:lumOff val="50000"/>
                </a:schemeClr>
              </a:solidFill>
            </a:endParaRPr>
          </a:p>
          <a:p>
            <a:pPr marL="457200" indent="-457200">
              <a:buFont typeface="+mj-lt"/>
              <a:buAutoNum type="arabicPeriod"/>
            </a:pPr>
            <a:r>
              <a:rPr lang="es-GT" sz="1800" dirty="0" smtClean="0">
                <a:solidFill>
                  <a:schemeClr val="tx1">
                    <a:lumMod val="50000"/>
                    <a:lumOff val="50000"/>
                  </a:schemeClr>
                </a:solidFill>
              </a:rPr>
              <a:t>Decidir </a:t>
            </a:r>
            <a:r>
              <a:rPr lang="es-GT" sz="1800" dirty="0">
                <a:solidFill>
                  <a:schemeClr val="tx1">
                    <a:lumMod val="50000"/>
                    <a:lumOff val="50000"/>
                  </a:schemeClr>
                </a:solidFill>
              </a:rPr>
              <a:t>a quién vamos a dirigir nuestra </a:t>
            </a:r>
            <a:r>
              <a:rPr lang="es-GT" sz="1800" dirty="0" smtClean="0">
                <a:solidFill>
                  <a:schemeClr val="tx1">
                    <a:lumMod val="50000"/>
                    <a:lumOff val="50000"/>
                  </a:schemeClr>
                </a:solidFill>
              </a:rPr>
              <a:t>comunicación (grupo objetivo)</a:t>
            </a:r>
            <a:endParaRPr lang="es-GT" sz="1800" dirty="0">
              <a:solidFill>
                <a:schemeClr val="tx1">
                  <a:lumMod val="50000"/>
                  <a:lumOff val="50000"/>
                </a:schemeClr>
              </a:solidFill>
            </a:endParaRPr>
          </a:p>
          <a:p>
            <a:pPr marL="457200" indent="-457200">
              <a:buFont typeface="+mj-lt"/>
              <a:buAutoNum type="arabicPeriod"/>
            </a:pPr>
            <a:r>
              <a:rPr lang="es-GT" sz="1800" dirty="0" smtClean="0">
                <a:solidFill>
                  <a:schemeClr val="tx1">
                    <a:lumMod val="50000"/>
                    <a:lumOff val="50000"/>
                  </a:schemeClr>
                </a:solidFill>
              </a:rPr>
              <a:t>Definir </a:t>
            </a:r>
            <a:r>
              <a:rPr lang="es-GT" sz="1800" dirty="0">
                <a:solidFill>
                  <a:schemeClr val="tx1">
                    <a:lumMod val="50000"/>
                    <a:lumOff val="50000"/>
                  </a:schemeClr>
                </a:solidFill>
              </a:rPr>
              <a:t>cuál es la idea que queremos </a:t>
            </a:r>
            <a:r>
              <a:rPr lang="es-GT" sz="1800" dirty="0" smtClean="0">
                <a:solidFill>
                  <a:schemeClr val="tx1">
                    <a:lumMod val="50000"/>
                    <a:lumOff val="50000"/>
                  </a:schemeClr>
                </a:solidFill>
              </a:rPr>
              <a:t>transmitir (idea fuerza)</a:t>
            </a:r>
            <a:endParaRPr lang="es-GT" sz="1800" dirty="0">
              <a:solidFill>
                <a:schemeClr val="tx1">
                  <a:lumMod val="50000"/>
                  <a:lumOff val="50000"/>
                </a:schemeClr>
              </a:solidFill>
            </a:endParaRPr>
          </a:p>
          <a:p>
            <a:pPr marL="457200" indent="-457200">
              <a:buFont typeface="+mj-lt"/>
              <a:buAutoNum type="arabicPeriod"/>
            </a:pPr>
            <a:r>
              <a:rPr lang="es-GT" sz="1800" dirty="0" smtClean="0">
                <a:solidFill>
                  <a:schemeClr val="tx1">
                    <a:lumMod val="50000"/>
                    <a:lumOff val="50000"/>
                  </a:schemeClr>
                </a:solidFill>
              </a:rPr>
              <a:t>Fijar </a:t>
            </a:r>
            <a:r>
              <a:rPr lang="es-GT" sz="1800" dirty="0">
                <a:solidFill>
                  <a:schemeClr val="tx1">
                    <a:lumMod val="50000"/>
                    <a:lumOff val="50000"/>
                  </a:schemeClr>
                </a:solidFill>
              </a:rPr>
              <a:t>el </a:t>
            </a:r>
            <a:r>
              <a:rPr lang="es-GT" sz="1800" dirty="0" smtClean="0">
                <a:solidFill>
                  <a:schemeClr val="tx1">
                    <a:lumMod val="50000"/>
                    <a:lumOff val="50000"/>
                  </a:schemeClr>
                </a:solidFill>
              </a:rPr>
              <a:t>presupuesto o apoyos institucionales</a:t>
            </a:r>
            <a:endParaRPr lang="es-GT" sz="1800" dirty="0">
              <a:solidFill>
                <a:schemeClr val="tx1">
                  <a:lumMod val="50000"/>
                  <a:lumOff val="50000"/>
                </a:schemeClr>
              </a:solidFill>
            </a:endParaRPr>
          </a:p>
          <a:p>
            <a:pPr marL="457200" indent="-457200">
              <a:buFont typeface="+mj-lt"/>
              <a:buAutoNum type="arabicPeriod"/>
            </a:pPr>
            <a:r>
              <a:rPr lang="es-GT" sz="1800" dirty="0" smtClean="0">
                <a:solidFill>
                  <a:schemeClr val="tx1">
                    <a:lumMod val="50000"/>
                    <a:lumOff val="50000"/>
                  </a:schemeClr>
                </a:solidFill>
              </a:rPr>
              <a:t>Seleccionar herramientas,  los </a:t>
            </a:r>
            <a:r>
              <a:rPr lang="es-GT" sz="1800" b="1" dirty="0">
                <a:solidFill>
                  <a:schemeClr val="tx1">
                    <a:lumMod val="50000"/>
                    <a:lumOff val="50000"/>
                  </a:schemeClr>
                </a:solidFill>
              </a:rPr>
              <a:t>medios apropiados </a:t>
            </a:r>
            <a:r>
              <a:rPr lang="es-GT" sz="1800" dirty="0" smtClean="0">
                <a:solidFill>
                  <a:schemeClr val="tx1">
                    <a:lumMod val="50000"/>
                    <a:lumOff val="50000"/>
                  </a:schemeClr>
                </a:solidFill>
              </a:rPr>
              <a:t>así como su </a:t>
            </a:r>
            <a:r>
              <a:rPr lang="es-GT" sz="1800" dirty="0">
                <a:solidFill>
                  <a:schemeClr val="tx1">
                    <a:lumMod val="50000"/>
                    <a:lumOff val="50000"/>
                  </a:schemeClr>
                </a:solidFill>
              </a:rPr>
              <a:t>frecuencia de </a:t>
            </a:r>
            <a:r>
              <a:rPr lang="es-GT" sz="1800" dirty="0" smtClean="0">
                <a:solidFill>
                  <a:schemeClr val="tx1">
                    <a:lumMod val="50000"/>
                    <a:lumOff val="50000"/>
                  </a:schemeClr>
                </a:solidFill>
              </a:rPr>
              <a:t>utilización, (radio y tv locales y alternativos, redes sociales. </a:t>
            </a:r>
            <a:r>
              <a:rPr lang="es-GT" sz="1800" b="1" dirty="0" err="1" smtClean="0">
                <a:solidFill>
                  <a:schemeClr val="tx1">
                    <a:lumMod val="50000"/>
                    <a:lumOff val="50000"/>
                  </a:schemeClr>
                </a:solidFill>
              </a:rPr>
              <a:t>transmetro</a:t>
            </a:r>
            <a:r>
              <a:rPr lang="es-GT" sz="1800" dirty="0" smtClean="0">
                <a:solidFill>
                  <a:schemeClr val="tx1">
                    <a:lumMod val="50000"/>
                    <a:lumOff val="50000"/>
                  </a:schemeClr>
                </a:solidFill>
              </a:rPr>
              <a:t>, prensa, </a:t>
            </a:r>
            <a:r>
              <a:rPr lang="es-GT" sz="1800" b="1" dirty="0" smtClean="0">
                <a:solidFill>
                  <a:schemeClr val="tx1">
                    <a:lumMod val="50000"/>
                    <a:lumOff val="50000"/>
                  </a:schemeClr>
                </a:solidFill>
              </a:rPr>
              <a:t>caso neto bran en buses</a:t>
            </a:r>
            <a:r>
              <a:rPr lang="es-GT" sz="1800" dirty="0" smtClean="0">
                <a:solidFill>
                  <a:schemeClr val="tx1">
                    <a:lumMod val="50000"/>
                    <a:lumOff val="50000"/>
                  </a:schemeClr>
                </a:solidFill>
              </a:rPr>
              <a:t>, </a:t>
            </a:r>
            <a:r>
              <a:rPr lang="es-GT" sz="1800" dirty="0" err="1" smtClean="0">
                <a:solidFill>
                  <a:schemeClr val="tx1">
                    <a:lumMod val="50000"/>
                    <a:lumOff val="50000"/>
                  </a:schemeClr>
                </a:solidFill>
              </a:rPr>
              <a:t>etc</a:t>
            </a:r>
            <a:r>
              <a:rPr lang="es-GT" sz="1800" dirty="0" smtClean="0">
                <a:solidFill>
                  <a:schemeClr val="tx1">
                    <a:lumMod val="50000"/>
                    <a:lumOff val="50000"/>
                  </a:schemeClr>
                </a:solidFill>
              </a:rPr>
              <a:t>)</a:t>
            </a:r>
          </a:p>
          <a:p>
            <a:pPr marL="457200" indent="-457200">
              <a:buFont typeface="+mj-lt"/>
              <a:buAutoNum type="arabicPeriod"/>
            </a:pPr>
            <a:r>
              <a:rPr lang="es-GT" sz="1800" b="1" dirty="0" smtClean="0">
                <a:solidFill>
                  <a:schemeClr val="tx1">
                    <a:lumMod val="50000"/>
                    <a:lumOff val="50000"/>
                  </a:schemeClr>
                </a:solidFill>
              </a:rPr>
              <a:t>Hacer los clics necesarios </a:t>
            </a:r>
            <a:r>
              <a:rPr lang="es-GT" sz="1800" dirty="0" smtClean="0">
                <a:solidFill>
                  <a:schemeClr val="tx1">
                    <a:lumMod val="50000"/>
                    <a:lumOff val="50000"/>
                  </a:schemeClr>
                </a:solidFill>
              </a:rPr>
              <a:t>o es decir , creación y producción de piezas (spots, memes, micro-videos, cómics, contenidos y curaciones, y/o campañas, etc</a:t>
            </a:r>
            <a:r>
              <a:rPr lang="es-GT" sz="1800" dirty="0">
                <a:solidFill>
                  <a:schemeClr val="tx1">
                    <a:lumMod val="50000"/>
                    <a:lumOff val="50000"/>
                  </a:schemeClr>
                </a:solidFill>
              </a:rPr>
              <a:t>.</a:t>
            </a:r>
            <a:endParaRPr lang="es-GT" sz="1800" dirty="0" smtClean="0">
              <a:solidFill>
                <a:schemeClr val="tx1">
                  <a:lumMod val="50000"/>
                  <a:lumOff val="50000"/>
                </a:schemeClr>
              </a:solidFill>
            </a:endParaRPr>
          </a:p>
          <a:p>
            <a:pPr marL="457200" indent="-457200">
              <a:buFont typeface="+mj-lt"/>
              <a:buAutoNum type="arabicPeriod"/>
            </a:pPr>
            <a:r>
              <a:rPr lang="es-GT" sz="1800" dirty="0" smtClean="0">
                <a:solidFill>
                  <a:schemeClr val="tx1">
                    <a:lumMod val="50000"/>
                    <a:lumOff val="50000"/>
                  </a:schemeClr>
                </a:solidFill>
              </a:rPr>
              <a:t>Ejecutar </a:t>
            </a:r>
            <a:r>
              <a:rPr lang="es-GT" sz="1800" dirty="0">
                <a:solidFill>
                  <a:schemeClr val="tx1">
                    <a:lumMod val="50000"/>
                    <a:lumOff val="50000"/>
                  </a:schemeClr>
                </a:solidFill>
              </a:rPr>
              <a:t>el plan </a:t>
            </a:r>
            <a:r>
              <a:rPr lang="es-GT" sz="1800" dirty="0" smtClean="0">
                <a:solidFill>
                  <a:schemeClr val="tx1">
                    <a:lumMod val="50000"/>
                    <a:lumOff val="50000"/>
                  </a:schemeClr>
                </a:solidFill>
              </a:rPr>
              <a:t>y </a:t>
            </a:r>
            <a:r>
              <a:rPr lang="es-GT" sz="1800" dirty="0">
                <a:solidFill>
                  <a:schemeClr val="tx1">
                    <a:lumMod val="50000"/>
                    <a:lumOff val="50000"/>
                  </a:schemeClr>
                </a:solidFill>
              </a:rPr>
              <a:t>medir su </a:t>
            </a:r>
            <a:r>
              <a:rPr lang="es-GT" sz="1800" dirty="0" smtClean="0">
                <a:solidFill>
                  <a:schemeClr val="tx1">
                    <a:lumMod val="50000"/>
                    <a:lumOff val="50000"/>
                  </a:schemeClr>
                </a:solidFill>
              </a:rPr>
              <a:t>impacto</a:t>
            </a:r>
          </a:p>
        </p:txBody>
      </p:sp>
      <p:sp>
        <p:nvSpPr>
          <p:cNvPr id="14" name="Título 1"/>
          <p:cNvSpPr>
            <a:spLocks noGrp="1"/>
          </p:cNvSpPr>
          <p:nvPr>
            <p:ph type="title"/>
          </p:nvPr>
        </p:nvSpPr>
        <p:spPr>
          <a:xfrm>
            <a:off x="428190" y="83427"/>
            <a:ext cx="5458312" cy="685413"/>
          </a:xfrm>
        </p:spPr>
        <p:txBody>
          <a:bodyPr>
            <a:normAutofit/>
          </a:bodyPr>
          <a:lstStyle/>
          <a:p>
            <a:pPr algn="l"/>
            <a:r>
              <a:rPr lang="es-GT" sz="2800" b="1" dirty="0" smtClean="0">
                <a:solidFill>
                  <a:schemeClr val="tx1">
                    <a:lumMod val="50000"/>
                    <a:lumOff val="50000"/>
                  </a:schemeClr>
                </a:solidFill>
              </a:rPr>
              <a:t>Plan básico de difusión</a:t>
            </a:r>
            <a:endParaRPr lang="es-GT" sz="2800" b="1" dirty="0">
              <a:solidFill>
                <a:schemeClr val="tx1">
                  <a:lumMod val="50000"/>
                  <a:lumOff val="50000"/>
                </a:schemeClr>
              </a:solidFill>
            </a:endParaRPr>
          </a:p>
        </p:txBody>
      </p:sp>
      <p:sp>
        <p:nvSpPr>
          <p:cNvPr id="15" name="Rectángulo 14"/>
          <p:cNvSpPr/>
          <p:nvPr/>
        </p:nvSpPr>
        <p:spPr>
          <a:xfrm>
            <a:off x="1828800" y="6478213"/>
            <a:ext cx="11111538" cy="369332"/>
          </a:xfrm>
          <a:prstGeom prst="rect">
            <a:avLst/>
          </a:prstGeom>
        </p:spPr>
        <p:txBody>
          <a:bodyPr wrap="square">
            <a:spAutoFit/>
          </a:bodyPr>
          <a:lstStyle/>
          <a:p>
            <a:r>
              <a:rPr lang="es-GT" dirty="0" smtClean="0">
                <a:solidFill>
                  <a:schemeClr val="accent2"/>
                </a:solidFill>
                <a:hlinkClick r:id="rId5"/>
              </a:rPr>
              <a:t>Plan completo: http</a:t>
            </a:r>
            <a:r>
              <a:rPr lang="es-GT" dirty="0">
                <a:solidFill>
                  <a:schemeClr val="accent2"/>
                </a:solidFill>
                <a:hlinkClick r:id="rId5"/>
              </a:rPr>
              <a:t>://</a:t>
            </a:r>
            <a:r>
              <a:rPr lang="es-GT" dirty="0" smtClean="0">
                <a:solidFill>
                  <a:schemeClr val="accent2"/>
                </a:solidFill>
                <a:hlinkClick r:id="rId5"/>
              </a:rPr>
              <a:t>superyuppies.com/2014/07/22/crea-en-10-sencillos-pasos-un-plan-de-comunicacion</a:t>
            </a:r>
            <a:r>
              <a:rPr lang="es-GT" dirty="0" smtClean="0">
                <a:solidFill>
                  <a:schemeClr val="accent2"/>
                </a:solidFill>
              </a:rPr>
              <a:t> </a:t>
            </a:r>
            <a:endParaRPr lang="es-GT" dirty="0">
              <a:solidFill>
                <a:schemeClr val="accent2"/>
              </a:solidFill>
            </a:endParaRPr>
          </a:p>
        </p:txBody>
      </p:sp>
      <p:pic>
        <p:nvPicPr>
          <p:cNvPr id="16" name="Picture 2" descr="http://www.eoi.es/blogs/mintecon/files/2015/04/feedback-1.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44493" y="933814"/>
            <a:ext cx="3388945" cy="239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559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1026" name="Picture 2" descr="https://scontent-mia1-1.xx.fbcdn.net/hphotos-xap1/t31.0-8/s2048x2048/12141112_787769194678517_8705161643492703559_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9718" y="122830"/>
            <a:ext cx="9837412" cy="4918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ángulo 3"/>
          <p:cNvSpPr/>
          <p:nvPr/>
        </p:nvSpPr>
        <p:spPr>
          <a:xfrm>
            <a:off x="4435643" y="6347312"/>
            <a:ext cx="3334567" cy="369332"/>
          </a:xfrm>
          <a:prstGeom prst="rect">
            <a:avLst/>
          </a:prstGeom>
        </p:spPr>
        <p:txBody>
          <a:bodyPr wrap="none">
            <a:spAutoFit/>
          </a:bodyPr>
          <a:lstStyle/>
          <a:p>
            <a:r>
              <a:rPr lang="es-GT" dirty="0">
                <a:hlinkClick r:id="rId3"/>
              </a:rPr>
              <a:t>http://</a:t>
            </a:r>
            <a:r>
              <a:rPr lang="es-GT" dirty="0" smtClean="0">
                <a:hlinkClick r:id="rId3"/>
              </a:rPr>
              <a:t>socialtic.org/herramientas</a:t>
            </a:r>
            <a:r>
              <a:rPr lang="es-GT" dirty="0" smtClean="0"/>
              <a:t> </a:t>
            </a:r>
            <a:endParaRPr lang="es-GT" dirty="0"/>
          </a:p>
        </p:txBody>
      </p:sp>
    </p:spTree>
    <p:extLst>
      <p:ext uri="{BB962C8B-B14F-4D97-AF65-F5344CB8AC3E}">
        <p14:creationId xmlns:p14="http://schemas.microsoft.com/office/powerpoint/2010/main" val="1940765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82" y="149041"/>
            <a:ext cx="6482687" cy="873457"/>
          </a:xfrm>
        </p:spPr>
        <p:txBody>
          <a:bodyPr>
            <a:normAutofit/>
          </a:bodyPr>
          <a:lstStyle/>
          <a:p>
            <a:r>
              <a:rPr lang="es-GT" sz="3600" b="1" dirty="0">
                <a:solidFill>
                  <a:schemeClr val="tx1">
                    <a:lumMod val="50000"/>
                    <a:lumOff val="50000"/>
                  </a:schemeClr>
                </a:solidFill>
              </a:rPr>
              <a:t>Herramientas (</a:t>
            </a:r>
            <a:r>
              <a:rPr lang="es-GT" sz="3600" b="1" dirty="0" err="1">
                <a:solidFill>
                  <a:schemeClr val="tx1">
                    <a:lumMod val="50000"/>
                    <a:lumOff val="50000"/>
                  </a:schemeClr>
                </a:solidFill>
              </a:rPr>
              <a:t>TICs</a:t>
            </a:r>
            <a:r>
              <a:rPr lang="es-GT" sz="3600" b="1" dirty="0" smtClean="0">
                <a:solidFill>
                  <a:schemeClr val="tx1">
                    <a:lumMod val="50000"/>
                    <a:lumOff val="50000"/>
                  </a:schemeClr>
                </a:solidFill>
              </a:rPr>
              <a:t>) = INNOVAR</a:t>
            </a:r>
            <a:endParaRPr lang="es-GT" sz="3600" b="1" dirty="0"/>
          </a:p>
        </p:txBody>
      </p:sp>
      <p:pic>
        <p:nvPicPr>
          <p:cNvPr id="1026" name="Picture 2" descr="http://www.lanuevafactoria.es/wp-content/uploads/2014/07/contenid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42496" y="0"/>
            <a:ext cx="3388488" cy="119312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8624348" y="6293049"/>
            <a:ext cx="3403881" cy="307777"/>
          </a:xfrm>
          <a:prstGeom prst="rect">
            <a:avLst/>
          </a:prstGeom>
        </p:spPr>
        <p:txBody>
          <a:bodyPr wrap="none">
            <a:spAutoFit/>
          </a:bodyPr>
          <a:lstStyle/>
          <a:p>
            <a:r>
              <a:rPr lang="es-GT" sz="1400" dirty="0">
                <a:solidFill>
                  <a:schemeClr val="accent2"/>
                </a:solidFill>
              </a:rPr>
              <a:t>http://tutorial.cch.unam.mx/bloque4/lasTIC</a:t>
            </a:r>
          </a:p>
        </p:txBody>
      </p:sp>
      <p:pic>
        <p:nvPicPr>
          <p:cNvPr id="9" name="Picture 8" descr="https://charitablethoughts.files.wordpress.com/2011/08/wrong_tool_for_the_job_by_raresdk-d35viqj.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8960" y="2050405"/>
            <a:ext cx="5447071" cy="4085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6" descr="http://blog.grabcad.com/wp-content/uploads/2013/10/apple-saw.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347" y="3429000"/>
            <a:ext cx="4762500" cy="3171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descr="http://www.defininghopes.com/wp-content/uploads/2013/09/wrong-tools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281" y="149041"/>
            <a:ext cx="5804172" cy="2974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013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37411" y="218010"/>
            <a:ext cx="5609124" cy="683642"/>
          </a:xfrm>
        </p:spPr>
        <p:txBody>
          <a:bodyPr>
            <a:normAutofit fontScale="90000"/>
          </a:bodyPr>
          <a:lstStyle/>
          <a:p>
            <a:r>
              <a:rPr lang="es-GT" sz="3200" dirty="0" smtClean="0">
                <a:solidFill>
                  <a:schemeClr val="accent5">
                    <a:lumMod val="75000"/>
                  </a:schemeClr>
                </a:solidFill>
              </a:rPr>
              <a:t>La evolución de la WEB (CMS) y las aplicaciones</a:t>
            </a:r>
            <a:endParaRPr lang="es-GT" sz="3200" dirty="0">
              <a:solidFill>
                <a:schemeClr val="accent5">
                  <a:lumMod val="75000"/>
                </a:schemeClr>
              </a:solidFill>
            </a:endParaRPr>
          </a:p>
        </p:txBody>
      </p:sp>
      <p:sp>
        <p:nvSpPr>
          <p:cNvPr id="5" name="Marcador de contenido 2"/>
          <p:cNvSpPr>
            <a:spLocks noGrp="1"/>
          </p:cNvSpPr>
          <p:nvPr>
            <p:ph idx="1"/>
          </p:nvPr>
        </p:nvSpPr>
        <p:spPr>
          <a:xfrm>
            <a:off x="637411" y="1172129"/>
            <a:ext cx="7187176" cy="1870384"/>
          </a:xfrm>
        </p:spPr>
        <p:txBody>
          <a:bodyPr>
            <a:normAutofit fontScale="77500" lnSpcReduction="20000"/>
          </a:bodyPr>
          <a:lstStyle/>
          <a:p>
            <a:r>
              <a:rPr lang="es-GT" dirty="0" smtClean="0"/>
              <a:t>Inicios de la web</a:t>
            </a:r>
          </a:p>
          <a:p>
            <a:r>
              <a:rPr lang="es-GT" dirty="0" smtClean="0"/>
              <a:t>CMS (</a:t>
            </a:r>
            <a:r>
              <a:rPr lang="es-GT" dirty="0" smtClean="0">
                <a:solidFill>
                  <a:schemeClr val="tx1">
                    <a:lumMod val="50000"/>
                    <a:lumOff val="50000"/>
                  </a:schemeClr>
                </a:solidFill>
              </a:rPr>
              <a:t>WYSWYG)</a:t>
            </a:r>
            <a:r>
              <a:rPr lang="es-GT" dirty="0" smtClean="0"/>
              <a:t> / LMS / Blog &gt;&gt;&gt; </a:t>
            </a:r>
            <a:r>
              <a:rPr lang="es-GT" sz="2000" dirty="0" smtClean="0"/>
              <a:t>Facebook, </a:t>
            </a:r>
            <a:r>
              <a:rPr lang="es-GT" sz="2000" dirty="0" err="1" smtClean="0"/>
              <a:t>youtube</a:t>
            </a:r>
            <a:r>
              <a:rPr lang="es-GT" sz="2000" dirty="0" smtClean="0"/>
              <a:t>, </a:t>
            </a:r>
            <a:r>
              <a:rPr lang="es-GT" sz="2000" dirty="0" err="1" smtClean="0"/>
              <a:t>etc</a:t>
            </a:r>
            <a:endParaRPr lang="es-GT" sz="1800" dirty="0"/>
          </a:p>
          <a:p>
            <a:r>
              <a:rPr lang="es-GT" dirty="0" smtClean="0"/>
              <a:t>Hosting y servidores: </a:t>
            </a:r>
            <a:r>
              <a:rPr lang="es-GT" sz="2000" dirty="0" smtClean="0"/>
              <a:t>Descripción, ventajas y desventajas</a:t>
            </a:r>
          </a:p>
          <a:p>
            <a:r>
              <a:rPr lang="es-GT" dirty="0"/>
              <a:t>Aplicaciones </a:t>
            </a:r>
            <a:r>
              <a:rPr lang="es-GT" sz="2000" dirty="0" smtClean="0"/>
              <a:t>web y cliente-servidor, aplicaciones móviles</a:t>
            </a:r>
          </a:p>
          <a:p>
            <a:r>
              <a:rPr lang="es-GT" dirty="0" smtClean="0"/>
              <a:t>Licenciamiento y el código </a:t>
            </a:r>
            <a:r>
              <a:rPr lang="es-GT" dirty="0"/>
              <a:t>abierto</a:t>
            </a:r>
          </a:p>
        </p:txBody>
      </p:sp>
      <p:pic>
        <p:nvPicPr>
          <p:cNvPr id="6" name="Picture 2" descr="https://conticop.files.wordpress.com/2015/03/64b6d-cms.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2919"/>
          <a:stretch/>
        </p:blipFill>
        <p:spPr bwMode="auto">
          <a:xfrm>
            <a:off x="789615" y="3512981"/>
            <a:ext cx="4972211" cy="2325286"/>
          </a:xfrm>
          <a:prstGeom prst="rect">
            <a:avLst/>
          </a:prstGeom>
          <a:ln>
            <a:noFill/>
          </a:ln>
          <a:effectLst>
            <a:outerShdw blurRad="292100" dist="139700" dir="2700000" algn="tl" rotWithShape="0">
              <a:srgbClr val="333333">
                <a:alpha val="65000"/>
              </a:srgbClr>
            </a:outerShdw>
          </a:effectLst>
        </p:spPr>
      </p:pic>
      <p:pic>
        <p:nvPicPr>
          <p:cNvPr id="7" name="Picture 4" descr="http://pubpages.unh.edu/~kng46/pic5.jpg"/>
          <p:cNvPicPr>
            <a:picLocks noChangeAspect="1" noChangeArrowheads="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6411475" y="3384971"/>
            <a:ext cx="3856508" cy="2453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0" descr="https://recodetech.files.wordpress.com/2014/04/tools_anteromiteshutterstock.jpg?quality=80&amp;strip=info"/>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0800000">
            <a:off x="7053398" y="-1744"/>
            <a:ext cx="3229166" cy="15063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emprenderalia.com/wp-content/uploads/wordpress.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726774" y="1507622"/>
            <a:ext cx="1944806" cy="6482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elearning.ingenieria.usac.edu.gt/web/images/articulos/moodle-log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857569" y="2107321"/>
            <a:ext cx="1534853" cy="3915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escueladigital.pe/sites/__escueladigital/files/Drupal-600x230.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42820" y="2601085"/>
            <a:ext cx="1549602" cy="59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144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552884" y="2852979"/>
            <a:ext cx="5314652" cy="37588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algn="just"/>
            <a:r>
              <a:rPr lang="es-GT" sz="1600" dirty="0" smtClean="0">
                <a:solidFill>
                  <a:schemeClr val="bg1">
                    <a:lumMod val="50000"/>
                  </a:schemeClr>
                </a:solidFill>
              </a:rPr>
              <a:t>Los dispositivos móviles seguirán de forma creciente jugando un rol muy importante, considerando que más del 60% accede al contenido de social media, a través de ellos.</a:t>
            </a:r>
          </a:p>
          <a:p>
            <a:pPr algn="just"/>
            <a:r>
              <a:rPr lang="es-GT" sz="1600" dirty="0" smtClean="0">
                <a:solidFill>
                  <a:schemeClr val="bg1">
                    <a:lumMod val="50000"/>
                  </a:schemeClr>
                </a:solidFill>
              </a:rPr>
              <a:t>“80-20” se consolidó como la regla para compartir contenido. Comprobada su eficacia, las marcas ahora la respetan y aplican más que nunca: 20% del contenido debe hablar sobre la marca, y el 80% debe ser información de interés general; que aporte algo verdaderamente bueno a la vida de los usuarios.</a:t>
            </a:r>
          </a:p>
          <a:p>
            <a:pPr algn="just"/>
            <a:r>
              <a:rPr lang="es-GT" sz="1600" dirty="0" err="1" smtClean="0">
                <a:solidFill>
                  <a:schemeClr val="bg1">
                    <a:lumMod val="50000"/>
                  </a:schemeClr>
                </a:solidFill>
              </a:rPr>
              <a:t>Microvideo</a:t>
            </a:r>
            <a:r>
              <a:rPr lang="es-GT" sz="1600" dirty="0" smtClean="0">
                <a:solidFill>
                  <a:schemeClr val="bg1">
                    <a:lumMod val="50000"/>
                  </a:schemeClr>
                </a:solidFill>
              </a:rPr>
              <a:t>: este tipo de contenido, jugará un mano a mano con las imágenes, y se volverá cada vez más popular gracias a la demostración que ya se produjo con Instagram 15 segundos y luego con Vine, introducido por Twitter.</a:t>
            </a:r>
          </a:p>
        </p:txBody>
      </p:sp>
      <p:sp>
        <p:nvSpPr>
          <p:cNvPr id="5" name="Título 1"/>
          <p:cNvSpPr>
            <a:spLocks noGrp="1"/>
          </p:cNvSpPr>
          <p:nvPr>
            <p:ph type="title"/>
          </p:nvPr>
        </p:nvSpPr>
        <p:spPr>
          <a:xfrm>
            <a:off x="552884" y="1365769"/>
            <a:ext cx="4382531" cy="873123"/>
          </a:xfrm>
        </p:spPr>
        <p:txBody>
          <a:bodyPr>
            <a:normAutofit fontScale="90000"/>
          </a:bodyPr>
          <a:lstStyle/>
          <a:p>
            <a:r>
              <a:rPr lang="es-GT" sz="3600" dirty="0" smtClean="0">
                <a:solidFill>
                  <a:srgbClr val="0070C0"/>
                </a:solidFill>
              </a:rPr>
              <a:t>#Tendencias en redes sociales</a:t>
            </a:r>
            <a:endParaRPr lang="es-GT" sz="3600" dirty="0">
              <a:solidFill>
                <a:srgbClr val="0070C0"/>
              </a:solidFill>
            </a:endParaRPr>
          </a:p>
        </p:txBody>
      </p:sp>
      <p:pic>
        <p:nvPicPr>
          <p:cNvPr id="7" name="Picture 4" descr="http://cdn2.hubspot.net/hubfs/136661/logos-social_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2511" y="563132"/>
            <a:ext cx="3256809" cy="108560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35871" y="30576"/>
            <a:ext cx="10395113" cy="584775"/>
          </a:xfrm>
          <a:prstGeom prst="rect">
            <a:avLst/>
          </a:prstGeom>
        </p:spPr>
        <p:txBody>
          <a:bodyPr wrap="square">
            <a:spAutoFit/>
          </a:bodyPr>
          <a:lstStyle/>
          <a:p>
            <a:r>
              <a:rPr lang="es-GT" sz="3200" dirty="0" smtClean="0">
                <a:solidFill>
                  <a:srgbClr val="0070C0"/>
                </a:solidFill>
                <a:latin typeface="+mj-lt"/>
                <a:ea typeface="+mj-ea"/>
                <a:cs typeface="+mj-cs"/>
              </a:rPr>
              <a:t>Diferentes </a:t>
            </a:r>
            <a:r>
              <a:rPr lang="es-GT" sz="3200" dirty="0">
                <a:solidFill>
                  <a:srgbClr val="0070C0"/>
                </a:solidFill>
                <a:latin typeface="+mj-lt"/>
                <a:ea typeface="+mj-ea"/>
                <a:cs typeface="+mj-cs"/>
              </a:rPr>
              <a:t>redes sociales </a:t>
            </a:r>
            <a:r>
              <a:rPr lang="es-GT" sz="3200" dirty="0" smtClean="0">
                <a:solidFill>
                  <a:srgbClr val="0070C0"/>
                </a:solidFill>
                <a:latin typeface="+mj-lt"/>
                <a:ea typeface="+mj-ea"/>
                <a:cs typeface="+mj-cs"/>
              </a:rPr>
              <a:t>para </a:t>
            </a:r>
            <a:r>
              <a:rPr lang="es-GT" sz="3200" dirty="0">
                <a:solidFill>
                  <a:srgbClr val="0070C0"/>
                </a:solidFill>
                <a:latin typeface="+mj-lt"/>
                <a:ea typeface="+mj-ea"/>
                <a:cs typeface="+mj-cs"/>
              </a:rPr>
              <a:t>diferentes </a:t>
            </a:r>
            <a:r>
              <a:rPr lang="es-GT" sz="3200" dirty="0" smtClean="0">
                <a:solidFill>
                  <a:srgbClr val="0070C0"/>
                </a:solidFill>
                <a:latin typeface="+mj-lt"/>
                <a:ea typeface="+mj-ea"/>
                <a:cs typeface="+mj-cs"/>
              </a:rPr>
              <a:t>requerimientos</a:t>
            </a:r>
            <a:endParaRPr lang="es-GT" sz="3200" dirty="0">
              <a:solidFill>
                <a:srgbClr val="0070C0"/>
              </a:solidFill>
              <a:latin typeface="+mj-lt"/>
              <a:ea typeface="+mj-ea"/>
              <a:cs typeface="+mj-cs"/>
            </a:endParaRPr>
          </a:p>
        </p:txBody>
      </p:sp>
      <p:sp>
        <p:nvSpPr>
          <p:cNvPr id="3" name="Rectángulo 2"/>
          <p:cNvSpPr/>
          <p:nvPr/>
        </p:nvSpPr>
        <p:spPr>
          <a:xfrm>
            <a:off x="677065" y="559471"/>
            <a:ext cx="6603467" cy="584775"/>
          </a:xfrm>
          <a:prstGeom prst="rect">
            <a:avLst/>
          </a:prstGeom>
        </p:spPr>
        <p:txBody>
          <a:bodyPr wrap="square">
            <a:spAutoFit/>
          </a:bodyPr>
          <a:lstStyle/>
          <a:p>
            <a:r>
              <a:rPr lang="es-GT" sz="1600" dirty="0">
                <a:solidFill>
                  <a:schemeClr val="tx1">
                    <a:lumMod val="50000"/>
                    <a:lumOff val="50000"/>
                  </a:schemeClr>
                </a:solidFill>
              </a:rPr>
              <a:t>Redes </a:t>
            </a:r>
            <a:r>
              <a:rPr lang="es-GT" sz="1600" dirty="0" smtClean="0">
                <a:solidFill>
                  <a:schemeClr val="tx1">
                    <a:lumMod val="50000"/>
                    <a:lumOff val="50000"/>
                  </a:schemeClr>
                </a:solidFill>
              </a:rPr>
              <a:t>sociales &gt;&gt;&gt; medición o estadísticas</a:t>
            </a:r>
          </a:p>
          <a:p>
            <a:r>
              <a:rPr lang="es-GT" sz="1600" dirty="0" smtClean="0">
                <a:solidFill>
                  <a:schemeClr val="tx1">
                    <a:lumMod val="50000"/>
                    <a:lumOff val="50000"/>
                  </a:schemeClr>
                </a:solidFill>
              </a:rPr>
              <a:t>De pago y de no pago, convocatorias y eventos</a:t>
            </a:r>
            <a:endParaRPr lang="es-GT" sz="1600" dirty="0">
              <a:solidFill>
                <a:schemeClr val="tx1">
                  <a:lumMod val="50000"/>
                  <a:lumOff val="50000"/>
                </a:schemeClr>
              </a:solidFill>
            </a:endParaRPr>
          </a:p>
        </p:txBody>
      </p:sp>
      <p:pic>
        <p:nvPicPr>
          <p:cNvPr id="11" name="Picture 2" descr="plataformfordistribu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60192" y="1885243"/>
            <a:ext cx="4541449" cy="494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23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a111"/>
          <p:cNvPicPr>
            <a:picLocks noChangeAspect="1" noChangeArrowheads="1"/>
          </p:cNvPicPr>
          <p:nvPr/>
        </p:nvPicPr>
        <p:blipFill rotWithShape="1">
          <a:blip r:embed="rId2">
            <a:extLst>
              <a:ext uri="{28A0092B-C50C-407E-A947-70E740481C1C}">
                <a14:useLocalDpi xmlns:a14="http://schemas.microsoft.com/office/drawing/2010/main" val="0"/>
              </a:ext>
            </a:extLst>
          </a:blip>
          <a:srcRect b="21576"/>
          <a:stretch/>
        </p:blipFill>
        <p:spPr bwMode="auto">
          <a:xfrm>
            <a:off x="821931" y="1805650"/>
            <a:ext cx="5935508" cy="496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a:xfrm>
            <a:off x="353070" y="11874"/>
            <a:ext cx="6873230" cy="1638796"/>
          </a:xfrm>
          <a:prstGeom prst="rect">
            <a:avLst/>
          </a:prstGeom>
          <a:solidFill>
            <a:schemeClr val="accent3">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900" b="1" dirty="0" smtClean="0">
                <a:solidFill>
                  <a:srgbClr val="0070C0"/>
                </a:solidFill>
              </a:rPr>
              <a:t>Nuevos términos </a:t>
            </a:r>
            <a:r>
              <a:rPr lang="es-ES" dirty="0" smtClean="0">
                <a:solidFill>
                  <a:srgbClr val="0070C0"/>
                </a:solidFill>
              </a:rPr>
              <a:t/>
            </a:r>
            <a:br>
              <a:rPr lang="es-ES" dirty="0" smtClean="0">
                <a:solidFill>
                  <a:srgbClr val="0070C0"/>
                </a:solidFill>
              </a:rPr>
            </a:br>
            <a:r>
              <a:rPr lang="es-ES" sz="2000" dirty="0" smtClean="0">
                <a:solidFill>
                  <a:srgbClr val="0070C0"/>
                </a:solidFill>
              </a:rPr>
              <a:t>#LOL </a:t>
            </a:r>
            <a:r>
              <a:rPr lang="en-US" sz="2000" dirty="0" smtClean="0">
                <a:solidFill>
                  <a:srgbClr val="0070C0"/>
                </a:solidFill>
              </a:rPr>
              <a:t> </a:t>
            </a:r>
            <a:r>
              <a:rPr lang="en-US" sz="1200" b="1" i="1" dirty="0" smtClean="0">
                <a:solidFill>
                  <a:srgbClr val="0070C0"/>
                </a:solidFill>
              </a:rPr>
              <a:t>Laughing out Loud (</a:t>
            </a:r>
            <a:r>
              <a:rPr lang="en-US" sz="1200" b="1" i="1" dirty="0" err="1" smtClean="0">
                <a:solidFill>
                  <a:srgbClr val="0070C0"/>
                </a:solidFill>
              </a:rPr>
              <a:t>reírse</a:t>
            </a:r>
            <a:r>
              <a:rPr lang="en-US" sz="1200" b="1" i="1" dirty="0" smtClean="0">
                <a:solidFill>
                  <a:srgbClr val="0070C0"/>
                </a:solidFill>
              </a:rPr>
              <a:t> a </a:t>
            </a:r>
            <a:r>
              <a:rPr lang="en-US" sz="1200" b="1" i="1" dirty="0" err="1" smtClean="0">
                <a:solidFill>
                  <a:srgbClr val="0070C0"/>
                </a:solidFill>
              </a:rPr>
              <a:t>carcajadas</a:t>
            </a:r>
            <a:r>
              <a:rPr lang="en-US" sz="1200" b="1" i="1" dirty="0" smtClean="0">
                <a:solidFill>
                  <a:srgbClr val="0070C0"/>
                </a:solidFill>
              </a:rPr>
              <a:t>)    </a:t>
            </a:r>
            <a:r>
              <a:rPr lang="es-ES" sz="2000" dirty="0" smtClean="0">
                <a:solidFill>
                  <a:srgbClr val="0070C0"/>
                </a:solidFill>
              </a:rPr>
              <a:t>#YOLO</a:t>
            </a:r>
            <a:r>
              <a:rPr lang="en-US" sz="1200" b="1" i="1" dirty="0" smtClean="0">
                <a:solidFill>
                  <a:srgbClr val="0070C0"/>
                </a:solidFill>
              </a:rPr>
              <a:t>You Only Live Once (</a:t>
            </a:r>
            <a:r>
              <a:rPr lang="en-US" sz="1200" b="1" i="1" dirty="0" err="1" smtClean="0">
                <a:solidFill>
                  <a:srgbClr val="0070C0"/>
                </a:solidFill>
              </a:rPr>
              <a:t>Sólo</a:t>
            </a:r>
            <a:r>
              <a:rPr lang="en-US" sz="1200" b="1" i="1" dirty="0" smtClean="0">
                <a:solidFill>
                  <a:srgbClr val="0070C0"/>
                </a:solidFill>
              </a:rPr>
              <a:t> </a:t>
            </a:r>
            <a:r>
              <a:rPr lang="en-US" sz="1200" b="1" i="1" dirty="0" err="1" smtClean="0">
                <a:solidFill>
                  <a:srgbClr val="0070C0"/>
                </a:solidFill>
              </a:rPr>
              <a:t>vives</a:t>
            </a:r>
            <a:r>
              <a:rPr lang="en-US" sz="1200" b="1" i="1" dirty="0" smtClean="0">
                <a:solidFill>
                  <a:srgbClr val="0070C0"/>
                </a:solidFill>
              </a:rPr>
              <a:t> </a:t>
            </a:r>
            <a:r>
              <a:rPr lang="en-US" sz="1200" b="1" i="1" dirty="0" err="1" smtClean="0">
                <a:solidFill>
                  <a:srgbClr val="0070C0"/>
                </a:solidFill>
              </a:rPr>
              <a:t>una</a:t>
            </a:r>
            <a:r>
              <a:rPr lang="en-US" sz="1200" b="1" i="1" dirty="0" smtClean="0">
                <a:solidFill>
                  <a:srgbClr val="0070C0"/>
                </a:solidFill>
              </a:rPr>
              <a:t> </a:t>
            </a:r>
            <a:r>
              <a:rPr lang="en-US" sz="1200" b="1" i="1" dirty="0" err="1" smtClean="0">
                <a:solidFill>
                  <a:srgbClr val="0070C0"/>
                </a:solidFill>
              </a:rPr>
              <a:t>vez</a:t>
            </a:r>
            <a:r>
              <a:rPr lang="en-US" sz="1200" b="1" i="1" dirty="0" smtClean="0">
                <a:solidFill>
                  <a:srgbClr val="0070C0"/>
                </a:solidFill>
              </a:rPr>
              <a:t>)</a:t>
            </a:r>
            <a:r>
              <a:rPr lang="en-US" sz="1100" i="1" dirty="0" smtClean="0">
                <a:solidFill>
                  <a:srgbClr val="0070C0"/>
                </a:solidFill>
              </a:rPr>
              <a:t/>
            </a:r>
            <a:br>
              <a:rPr lang="en-US" sz="1100" i="1" dirty="0" smtClean="0">
                <a:solidFill>
                  <a:srgbClr val="0070C0"/>
                </a:solidFill>
              </a:rPr>
            </a:br>
            <a:r>
              <a:rPr lang="en-US" sz="2000" i="1" dirty="0" smtClean="0">
                <a:solidFill>
                  <a:srgbClr val="0070C0"/>
                </a:solidFill>
              </a:rPr>
              <a:t>#</a:t>
            </a:r>
            <a:r>
              <a:rPr lang="es-GT" sz="2000" dirty="0" smtClean="0">
                <a:solidFill>
                  <a:srgbClr val="0070C0"/>
                </a:solidFill>
              </a:rPr>
              <a:t>SELFIE </a:t>
            </a:r>
            <a:r>
              <a:rPr lang="es-GT" sz="1200" b="1" dirty="0" smtClean="0">
                <a:solidFill>
                  <a:srgbClr val="0070C0"/>
                </a:solidFill>
              </a:rPr>
              <a:t>(autorretrato)</a:t>
            </a:r>
            <a:endParaRPr lang="es-GT" sz="1200" b="1" dirty="0">
              <a:solidFill>
                <a:srgbClr val="0070C0"/>
              </a:solidFill>
            </a:endParaRPr>
          </a:p>
        </p:txBody>
      </p:sp>
    </p:spTree>
    <p:extLst>
      <p:ext uri="{BB962C8B-B14F-4D97-AF65-F5344CB8AC3E}">
        <p14:creationId xmlns:p14="http://schemas.microsoft.com/office/powerpoint/2010/main" val="3458881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41194" y="6419165"/>
            <a:ext cx="8984343" cy="307777"/>
          </a:xfrm>
          <a:prstGeom prst="rect">
            <a:avLst/>
          </a:prstGeom>
        </p:spPr>
        <p:txBody>
          <a:bodyPr wrap="square">
            <a:spAutoFit/>
          </a:bodyPr>
          <a:lstStyle/>
          <a:p>
            <a:r>
              <a:rPr lang="es-GT" sz="1400" dirty="0">
                <a:hlinkClick r:id="rId3"/>
              </a:rPr>
              <a:t>http://www.protecciononline.com/glosario-de-redes-sociales-que-debes-conocer-y-ensenar</a:t>
            </a:r>
            <a:r>
              <a:rPr lang="es-GT" sz="1400" dirty="0" smtClean="0">
                <a:hlinkClick r:id="rId3"/>
              </a:rPr>
              <a:t>/</a:t>
            </a:r>
            <a:r>
              <a:rPr lang="es-GT" sz="1400" dirty="0" smtClean="0"/>
              <a:t> </a:t>
            </a:r>
            <a:endParaRPr lang="es-GT" sz="1400" dirty="0"/>
          </a:p>
        </p:txBody>
      </p:sp>
      <p:sp>
        <p:nvSpPr>
          <p:cNvPr id="8" name="Marcador de contenido 2"/>
          <p:cNvSpPr txBox="1">
            <a:spLocks/>
          </p:cNvSpPr>
          <p:nvPr/>
        </p:nvSpPr>
        <p:spPr>
          <a:xfrm>
            <a:off x="341193" y="1720313"/>
            <a:ext cx="7206481" cy="483547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r>
              <a:rPr lang="es-GT" dirty="0" smtClean="0">
                <a:hlinkClick r:id="rId4"/>
              </a:rPr>
              <a:t>Curación de contenidos </a:t>
            </a:r>
            <a:r>
              <a:rPr lang="es-GT" sz="1400" dirty="0" smtClean="0"/>
              <a:t>El exceso de información en la Red ha propiciado la acuciante necesidad de esta labor de filtrado</a:t>
            </a:r>
          </a:p>
          <a:p>
            <a:r>
              <a:rPr lang="es-GT" dirty="0" smtClean="0">
                <a:solidFill>
                  <a:schemeClr val="accent1">
                    <a:lumMod val="75000"/>
                  </a:schemeClr>
                </a:solidFill>
              </a:rPr>
              <a:t>Social Media Manager, “Un Tuit”</a:t>
            </a:r>
          </a:p>
          <a:p>
            <a:r>
              <a:rPr lang="es-GT" dirty="0" err="1" smtClean="0">
                <a:hlinkClick r:id="rId5"/>
              </a:rPr>
              <a:t>HashTag</a:t>
            </a:r>
            <a:r>
              <a:rPr lang="es-GT" dirty="0" smtClean="0">
                <a:hlinkClick r:id="rId5"/>
              </a:rPr>
              <a:t> </a:t>
            </a:r>
            <a:r>
              <a:rPr lang="es-GT" sz="1400" dirty="0" smtClean="0"/>
              <a:t>del inglés </a:t>
            </a:r>
            <a:r>
              <a:rPr lang="es-GT" sz="1400" i="1" dirty="0" smtClean="0"/>
              <a:t>hash</a:t>
            </a:r>
            <a:r>
              <a:rPr lang="es-GT" sz="1400" dirty="0" smtClean="0"/>
              <a:t>, almohadilla o numeral y </a:t>
            </a:r>
            <a:r>
              <a:rPr lang="es-GT" sz="1400" i="1" dirty="0" err="1" smtClean="0"/>
              <a:t>tag</a:t>
            </a:r>
            <a:r>
              <a:rPr lang="es-GT" sz="1400" dirty="0" smtClean="0"/>
              <a:t>, etiqueta</a:t>
            </a:r>
            <a:r>
              <a:rPr lang="es-GT" dirty="0"/>
              <a:t> </a:t>
            </a:r>
            <a:r>
              <a:rPr lang="es-GT" sz="2200" b="1" dirty="0" smtClean="0">
                <a:solidFill>
                  <a:srgbClr val="FF0000"/>
                </a:solidFill>
              </a:rPr>
              <a:t>#YORESPETO</a:t>
            </a:r>
          </a:p>
          <a:p>
            <a:r>
              <a:rPr lang="es-GT" dirty="0" err="1" smtClean="0">
                <a:solidFill>
                  <a:schemeClr val="accent1">
                    <a:lumMod val="75000"/>
                  </a:schemeClr>
                </a:solidFill>
                <a:hlinkClick r:id="rId6"/>
              </a:rPr>
              <a:t>Trendent</a:t>
            </a:r>
            <a:r>
              <a:rPr lang="es-GT" dirty="0" smtClean="0">
                <a:solidFill>
                  <a:schemeClr val="accent1">
                    <a:lumMod val="75000"/>
                  </a:schemeClr>
                </a:solidFill>
                <a:hlinkClick r:id="rId6"/>
              </a:rPr>
              <a:t> </a:t>
            </a:r>
            <a:r>
              <a:rPr lang="es-GT" dirty="0" err="1" smtClean="0">
                <a:solidFill>
                  <a:schemeClr val="accent1">
                    <a:lumMod val="75000"/>
                  </a:schemeClr>
                </a:solidFill>
                <a:hlinkClick r:id="rId6"/>
              </a:rPr>
              <a:t>Topic</a:t>
            </a:r>
            <a:endParaRPr lang="es-GT" dirty="0" smtClean="0">
              <a:solidFill>
                <a:schemeClr val="accent1">
                  <a:lumMod val="75000"/>
                </a:schemeClr>
              </a:solidFill>
            </a:endParaRPr>
          </a:p>
          <a:p>
            <a:r>
              <a:rPr lang="es-GT" dirty="0" smtClean="0">
                <a:solidFill>
                  <a:schemeClr val="accent1">
                    <a:lumMod val="75000"/>
                  </a:schemeClr>
                </a:solidFill>
              </a:rPr>
              <a:t>Viral</a:t>
            </a:r>
            <a:r>
              <a:rPr lang="es-GT" dirty="0" smtClean="0"/>
              <a:t> </a:t>
            </a:r>
            <a:r>
              <a:rPr lang="es-GT" sz="1700" dirty="0" smtClean="0"/>
              <a:t>(alcance orgánico o viral) </a:t>
            </a:r>
            <a:r>
              <a:rPr lang="es-GT" sz="1400" dirty="0" smtClean="0"/>
              <a:t>Un </a:t>
            </a:r>
            <a:r>
              <a:rPr lang="es-GT" sz="1400" b="1" dirty="0" smtClean="0"/>
              <a:t>video viral</a:t>
            </a:r>
            <a:r>
              <a:rPr lang="es-GT" sz="1400" dirty="0" smtClean="0"/>
              <a:t> es una grabación que ha sido ampliamente difundida a través de Internet, por publicidad o por enví</a:t>
            </a:r>
            <a:r>
              <a:rPr lang="es-GT" sz="1800" dirty="0" smtClean="0"/>
              <a:t>o.</a:t>
            </a:r>
          </a:p>
          <a:p>
            <a:r>
              <a:rPr lang="es-GT" dirty="0" err="1" smtClean="0">
                <a:solidFill>
                  <a:schemeClr val="accent1">
                    <a:lumMod val="75000"/>
                  </a:schemeClr>
                </a:solidFill>
              </a:rPr>
              <a:t>Hacktivista</a:t>
            </a:r>
            <a:r>
              <a:rPr lang="es-GT" dirty="0" smtClean="0"/>
              <a:t> </a:t>
            </a:r>
            <a:r>
              <a:rPr lang="es-GT" sz="1400" dirty="0" smtClean="0"/>
              <a:t>utilización no-violenta de herramientas digitales ilegales o legalmente ambiguas persiguiendo fines políticos</a:t>
            </a:r>
          </a:p>
          <a:p>
            <a:r>
              <a:rPr lang="es-GT" dirty="0" smtClean="0">
                <a:solidFill>
                  <a:schemeClr val="accent1">
                    <a:lumMod val="75000"/>
                  </a:schemeClr>
                </a:solidFill>
              </a:rPr>
              <a:t>SPAM y SPLOG</a:t>
            </a:r>
          </a:p>
          <a:p>
            <a:r>
              <a:rPr lang="es-GT" dirty="0"/>
              <a:t> </a:t>
            </a:r>
            <a:r>
              <a:rPr lang="es-GT" dirty="0" smtClean="0">
                <a:solidFill>
                  <a:schemeClr val="accent1">
                    <a:lumMod val="75000"/>
                  </a:schemeClr>
                </a:solidFill>
                <a:hlinkClick r:id="rId7"/>
              </a:rPr>
              <a:t>Sexting</a:t>
            </a:r>
            <a:r>
              <a:rPr lang="es-GT" dirty="0" smtClean="0">
                <a:hlinkClick r:id="rId7"/>
              </a:rPr>
              <a:t> </a:t>
            </a:r>
            <a:r>
              <a:rPr lang="es-GT" sz="1400" dirty="0"/>
              <a:t>un anglicismo utilizado para referirse al envío de contenido erótico o pornográfico por medio de dispositivos móviles.</a:t>
            </a:r>
          </a:p>
          <a:p>
            <a:r>
              <a:rPr lang="es-GT" dirty="0">
                <a:solidFill>
                  <a:schemeClr val="accent1">
                    <a:lumMod val="75000"/>
                  </a:schemeClr>
                </a:solidFill>
              </a:rPr>
              <a:t>Meme</a:t>
            </a:r>
            <a:r>
              <a:rPr lang="es-GT" b="1" dirty="0" smtClean="0">
                <a:solidFill>
                  <a:schemeClr val="tx1">
                    <a:lumMod val="50000"/>
                    <a:lumOff val="50000"/>
                  </a:schemeClr>
                </a:solidFill>
              </a:rPr>
              <a:t> </a:t>
            </a:r>
            <a:r>
              <a:rPr lang="es-GT" sz="1400" dirty="0"/>
              <a:t>viene de la palabra griega "</a:t>
            </a:r>
            <a:r>
              <a:rPr lang="es-GT" sz="1400" dirty="0" err="1"/>
              <a:t>mimema</a:t>
            </a:r>
            <a:r>
              <a:rPr lang="es-GT" sz="1400" dirty="0"/>
              <a:t>", que significa "algo imitado", y representa una forma de propagación cultural, un medio para que la gente transmita memorias sociales e ideas culturales entre sí</a:t>
            </a:r>
          </a:p>
        </p:txBody>
      </p:sp>
      <p:sp>
        <p:nvSpPr>
          <p:cNvPr id="9" name="Título 1"/>
          <p:cNvSpPr txBox="1">
            <a:spLocks/>
          </p:cNvSpPr>
          <p:nvPr/>
        </p:nvSpPr>
        <p:spPr>
          <a:xfrm>
            <a:off x="353070" y="11874"/>
            <a:ext cx="6873230" cy="1413970"/>
          </a:xfrm>
          <a:prstGeom prst="rect">
            <a:avLst/>
          </a:prstGeom>
          <a:solidFill>
            <a:schemeClr val="accent3">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900" b="1" dirty="0" smtClean="0">
                <a:solidFill>
                  <a:srgbClr val="0070C0"/>
                </a:solidFill>
              </a:rPr>
              <a:t>Nuevos términos </a:t>
            </a:r>
            <a:r>
              <a:rPr lang="es-ES" dirty="0" smtClean="0">
                <a:solidFill>
                  <a:srgbClr val="0070C0"/>
                </a:solidFill>
              </a:rPr>
              <a:t/>
            </a:r>
            <a:br>
              <a:rPr lang="es-ES" dirty="0" smtClean="0">
                <a:solidFill>
                  <a:srgbClr val="0070C0"/>
                </a:solidFill>
              </a:rPr>
            </a:br>
            <a:r>
              <a:rPr lang="es-ES" sz="2000" dirty="0" smtClean="0">
                <a:solidFill>
                  <a:srgbClr val="0070C0"/>
                </a:solidFill>
              </a:rPr>
              <a:t>#LOL </a:t>
            </a:r>
            <a:r>
              <a:rPr lang="en-US" sz="2000" dirty="0" smtClean="0">
                <a:solidFill>
                  <a:srgbClr val="0070C0"/>
                </a:solidFill>
              </a:rPr>
              <a:t> </a:t>
            </a:r>
            <a:r>
              <a:rPr lang="en-US" sz="1200" b="1" i="1" dirty="0" smtClean="0">
                <a:solidFill>
                  <a:srgbClr val="0070C0"/>
                </a:solidFill>
              </a:rPr>
              <a:t>Laughing out Loud (</a:t>
            </a:r>
            <a:r>
              <a:rPr lang="en-US" sz="1200" b="1" i="1" dirty="0" err="1" smtClean="0">
                <a:solidFill>
                  <a:srgbClr val="0070C0"/>
                </a:solidFill>
              </a:rPr>
              <a:t>reírse</a:t>
            </a:r>
            <a:r>
              <a:rPr lang="en-US" sz="1200" b="1" i="1" dirty="0" smtClean="0">
                <a:solidFill>
                  <a:srgbClr val="0070C0"/>
                </a:solidFill>
              </a:rPr>
              <a:t> a </a:t>
            </a:r>
            <a:r>
              <a:rPr lang="en-US" sz="1200" b="1" i="1" dirty="0" err="1" smtClean="0">
                <a:solidFill>
                  <a:srgbClr val="0070C0"/>
                </a:solidFill>
              </a:rPr>
              <a:t>carcajadas</a:t>
            </a:r>
            <a:r>
              <a:rPr lang="en-US" sz="1200" b="1" i="1" dirty="0" smtClean="0">
                <a:solidFill>
                  <a:srgbClr val="0070C0"/>
                </a:solidFill>
              </a:rPr>
              <a:t>)    </a:t>
            </a:r>
            <a:r>
              <a:rPr lang="es-ES" sz="2000" dirty="0" smtClean="0">
                <a:solidFill>
                  <a:srgbClr val="0070C0"/>
                </a:solidFill>
              </a:rPr>
              <a:t>#YOLO</a:t>
            </a:r>
            <a:r>
              <a:rPr lang="en-US" sz="1200" b="1" i="1" dirty="0" smtClean="0">
                <a:solidFill>
                  <a:srgbClr val="0070C0"/>
                </a:solidFill>
              </a:rPr>
              <a:t>You Only Live Once (</a:t>
            </a:r>
            <a:r>
              <a:rPr lang="en-US" sz="1200" b="1" i="1" dirty="0" err="1" smtClean="0">
                <a:solidFill>
                  <a:srgbClr val="0070C0"/>
                </a:solidFill>
              </a:rPr>
              <a:t>Sólo</a:t>
            </a:r>
            <a:r>
              <a:rPr lang="en-US" sz="1200" b="1" i="1" dirty="0" smtClean="0">
                <a:solidFill>
                  <a:srgbClr val="0070C0"/>
                </a:solidFill>
              </a:rPr>
              <a:t> </a:t>
            </a:r>
            <a:r>
              <a:rPr lang="en-US" sz="1200" b="1" i="1" dirty="0" err="1" smtClean="0">
                <a:solidFill>
                  <a:srgbClr val="0070C0"/>
                </a:solidFill>
              </a:rPr>
              <a:t>vives</a:t>
            </a:r>
            <a:r>
              <a:rPr lang="en-US" sz="1200" b="1" i="1" dirty="0" smtClean="0">
                <a:solidFill>
                  <a:srgbClr val="0070C0"/>
                </a:solidFill>
              </a:rPr>
              <a:t> </a:t>
            </a:r>
            <a:r>
              <a:rPr lang="en-US" sz="1200" b="1" i="1" dirty="0" err="1" smtClean="0">
                <a:solidFill>
                  <a:srgbClr val="0070C0"/>
                </a:solidFill>
              </a:rPr>
              <a:t>una</a:t>
            </a:r>
            <a:r>
              <a:rPr lang="en-US" sz="1200" b="1" i="1" dirty="0" smtClean="0">
                <a:solidFill>
                  <a:srgbClr val="0070C0"/>
                </a:solidFill>
              </a:rPr>
              <a:t> </a:t>
            </a:r>
            <a:r>
              <a:rPr lang="en-US" sz="1200" b="1" i="1" dirty="0" err="1" smtClean="0">
                <a:solidFill>
                  <a:srgbClr val="0070C0"/>
                </a:solidFill>
              </a:rPr>
              <a:t>vez</a:t>
            </a:r>
            <a:r>
              <a:rPr lang="en-US" sz="1200" b="1" i="1" dirty="0" smtClean="0">
                <a:solidFill>
                  <a:srgbClr val="0070C0"/>
                </a:solidFill>
              </a:rPr>
              <a:t>)</a:t>
            </a:r>
            <a:r>
              <a:rPr lang="en-US" sz="1100" i="1" dirty="0" smtClean="0">
                <a:solidFill>
                  <a:srgbClr val="0070C0"/>
                </a:solidFill>
              </a:rPr>
              <a:t/>
            </a:r>
            <a:br>
              <a:rPr lang="en-US" sz="1100" i="1" dirty="0" smtClean="0">
                <a:solidFill>
                  <a:srgbClr val="0070C0"/>
                </a:solidFill>
              </a:rPr>
            </a:br>
            <a:r>
              <a:rPr lang="en-US" sz="2000" i="1" dirty="0" smtClean="0">
                <a:solidFill>
                  <a:srgbClr val="0070C0"/>
                </a:solidFill>
              </a:rPr>
              <a:t>#</a:t>
            </a:r>
            <a:r>
              <a:rPr lang="es-GT" sz="2000" dirty="0" smtClean="0">
                <a:solidFill>
                  <a:srgbClr val="0070C0"/>
                </a:solidFill>
              </a:rPr>
              <a:t>SELFIE </a:t>
            </a:r>
            <a:r>
              <a:rPr lang="es-GT" sz="1200" b="1" dirty="0" smtClean="0">
                <a:solidFill>
                  <a:srgbClr val="0070C0"/>
                </a:solidFill>
              </a:rPr>
              <a:t>(autorretrato)</a:t>
            </a:r>
            <a:endParaRPr lang="es-GT" sz="1200" b="1" dirty="0">
              <a:solidFill>
                <a:srgbClr val="0070C0"/>
              </a:solidFill>
            </a:endParaRPr>
          </a:p>
        </p:txBody>
      </p:sp>
      <p:pic>
        <p:nvPicPr>
          <p:cNvPr id="13" name="Picture 5" descr="https://scontent.cdninstagram.com/hphotos-xft1/t51.2885-15/s320x320/e15/11190898_379775565543344_832727986_n.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24955" y="196335"/>
            <a:ext cx="2908669" cy="2908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4" descr="http://s3.amazonaws.com/Snowcovered_C_Images/33904_cooldnn%20facebook%20like.jpg"/>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58596" y="3256360"/>
            <a:ext cx="3134885" cy="30114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7724955" y="6419165"/>
            <a:ext cx="3839000" cy="307777"/>
          </a:xfrm>
          <a:prstGeom prst="rect">
            <a:avLst/>
          </a:prstGeom>
        </p:spPr>
        <p:txBody>
          <a:bodyPr wrap="none">
            <a:spAutoFit/>
          </a:bodyPr>
          <a:lstStyle/>
          <a:p>
            <a:r>
              <a:rPr lang="es-GT" sz="1400" dirty="0">
                <a:hlinkClick r:id="rId10"/>
              </a:rPr>
              <a:t>https://</a:t>
            </a:r>
            <a:r>
              <a:rPr lang="es-GT" sz="1400" dirty="0" smtClean="0">
                <a:hlinkClick r:id="rId10"/>
              </a:rPr>
              <a:t>es.wikipedia.org/wiki/Meme_de_Internet</a:t>
            </a:r>
            <a:r>
              <a:rPr lang="es-GT" sz="1400" dirty="0" smtClean="0"/>
              <a:t> </a:t>
            </a:r>
            <a:endParaRPr lang="es-GT" sz="1400" dirty="0"/>
          </a:p>
        </p:txBody>
      </p:sp>
    </p:spTree>
    <p:extLst>
      <p:ext uri="{BB962C8B-B14F-4D97-AF65-F5344CB8AC3E}">
        <p14:creationId xmlns:p14="http://schemas.microsoft.com/office/powerpoint/2010/main" val="1060010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TM02892315[[fn=Whisp]]</Template>
  <TotalTime>2368</TotalTime>
  <Words>1358</Words>
  <Application>Microsoft Office PowerPoint</Application>
  <PresentationFormat>Panorámica</PresentationFormat>
  <Paragraphs>208</Paragraphs>
  <Slides>25</Slides>
  <Notes>8</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25</vt:i4>
      </vt:variant>
    </vt:vector>
  </HeadingPairs>
  <TitlesOfParts>
    <vt:vector size="35" baseType="lpstr">
      <vt:lpstr>Aharoni</vt:lpstr>
      <vt:lpstr>Arial</vt:lpstr>
      <vt:lpstr>Calibri</vt:lpstr>
      <vt:lpstr>Calibri Light</vt:lpstr>
      <vt:lpstr>georgia</vt:lpstr>
      <vt:lpstr>Open Sans</vt:lpstr>
      <vt:lpstr>Wingdings</vt:lpstr>
      <vt:lpstr>Wingdings 2</vt:lpstr>
      <vt:lpstr>HDOfficeLightV0</vt:lpstr>
      <vt:lpstr>1_HDOfficeLightV0</vt:lpstr>
      <vt:lpstr>Presentación de PowerPoint</vt:lpstr>
      <vt:lpstr>Presentación de PowerPoint</vt:lpstr>
      <vt:lpstr>Plan básico de difusión</vt:lpstr>
      <vt:lpstr>Presentación de PowerPoint</vt:lpstr>
      <vt:lpstr>Herramientas (TICs) = INNOVAR</vt:lpstr>
      <vt:lpstr>La evolución de la WEB (CMS) y las aplicaciones</vt:lpstr>
      <vt:lpstr>#Tendencias en redes sociales</vt:lpstr>
      <vt:lpstr>Presentación de PowerPoint</vt:lpstr>
      <vt:lpstr>Presentación de PowerPoint</vt:lpstr>
      <vt:lpstr>Presentación de PowerPoint</vt:lpstr>
      <vt:lpstr>¿Quién gana más? El político o el ciudadano</vt:lpstr>
      <vt:lpstr>Presentación de PowerPoint</vt:lpstr>
      <vt:lpstr>Presentación de PowerPoint</vt:lpstr>
      <vt:lpstr>Cuidado</vt:lpstr>
      <vt:lpstr>iLifebelt 2015</vt:lpstr>
      <vt:lpstr>El otro top 10</vt:lpstr>
      <vt:lpstr>Herramientas</vt:lpstr>
      <vt:lpstr>Ej. de Infografías</vt:lpstr>
      <vt:lpstr>Presentación de PowerPoint</vt:lpstr>
      <vt:lpstr>DDOS (protesta social on line)</vt:lpstr>
      <vt:lpstr>Presentación de PowerPoint</vt:lpstr>
      <vt:lpstr>Presentación de PowerPoint</vt:lpstr>
      <vt:lpstr>Presentación de PowerPoint</vt:lpstr>
      <vt:lpstr>Presentación de PowerPoint</vt:lpstr>
      <vt:lpstr>Otros enlaces de interés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Uso de las TIC  en incidencia política</dc:title>
  <dc:creator>ldeleon</dc:creator>
  <cp:lastModifiedBy>Luis De Leon</cp:lastModifiedBy>
  <cp:revision>184</cp:revision>
  <dcterms:created xsi:type="dcterms:W3CDTF">2015-11-04T03:48:04Z</dcterms:created>
  <dcterms:modified xsi:type="dcterms:W3CDTF">2015-11-13T22:45:03Z</dcterms:modified>
</cp:coreProperties>
</file>