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4"/>
  </p:notesMasterIdLst>
  <p:sldIdLst>
    <p:sldId id="256" r:id="rId2"/>
    <p:sldId id="275" r:id="rId3"/>
    <p:sldId id="265" r:id="rId4"/>
    <p:sldId id="262" r:id="rId5"/>
    <p:sldId id="261" r:id="rId6"/>
    <p:sldId id="276" r:id="rId7"/>
    <p:sldId id="257" r:id="rId8"/>
    <p:sldId id="267" r:id="rId9"/>
    <p:sldId id="258" r:id="rId10"/>
    <p:sldId id="277" r:id="rId11"/>
    <p:sldId id="263" r:id="rId12"/>
    <p:sldId id="268" r:id="rId13"/>
    <p:sldId id="269" r:id="rId14"/>
    <p:sldId id="272" r:id="rId15"/>
    <p:sldId id="273" r:id="rId16"/>
    <p:sldId id="259" r:id="rId17"/>
    <p:sldId id="264" r:id="rId18"/>
    <p:sldId id="260" r:id="rId19"/>
    <p:sldId id="270" r:id="rId20"/>
    <p:sldId id="271" r:id="rId21"/>
    <p:sldId id="266" r:id="rId22"/>
    <p:sldId id="274"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9619"/>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79826" autoAdjust="0"/>
  </p:normalViewPr>
  <p:slideViewPr>
    <p:cSldViewPr snapToGrid="0">
      <p:cViewPr varScale="1">
        <p:scale>
          <a:sx n="59" d="100"/>
          <a:sy n="59" d="100"/>
        </p:scale>
        <p:origin x="117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GT"/>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3E43C1-F4E5-40FF-8410-6E03584BA4EE}" type="datetimeFigureOut">
              <a:rPr lang="es-GT" smtClean="0"/>
              <a:t>04/06/2015</a:t>
            </a:fld>
            <a:endParaRPr lang="es-GT"/>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GT"/>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GT"/>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202F0B-8D49-4CDE-ACCB-E18D9758D795}" type="slidenum">
              <a:rPr lang="es-GT" smtClean="0"/>
              <a:t>‹Nº›</a:t>
            </a:fld>
            <a:endParaRPr lang="es-GT"/>
          </a:p>
        </p:txBody>
      </p:sp>
    </p:spTree>
    <p:extLst>
      <p:ext uri="{BB962C8B-B14F-4D97-AF65-F5344CB8AC3E}">
        <p14:creationId xmlns:p14="http://schemas.microsoft.com/office/powerpoint/2010/main" val="518857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GT" dirty="0" smtClean="0"/>
              <a:t>Presentaremos</a:t>
            </a:r>
            <a:r>
              <a:rPr lang="es-GT" baseline="0" dirty="0" smtClean="0"/>
              <a:t> algunas herramientas de comunicación</a:t>
            </a:r>
          </a:p>
          <a:p>
            <a:r>
              <a:rPr lang="es-GT" baseline="0" dirty="0" smtClean="0"/>
              <a:t>Pero antes de utilizarlas debemos definir algunas cosas…</a:t>
            </a:r>
            <a:endParaRPr lang="es-GT" dirty="0"/>
          </a:p>
        </p:txBody>
      </p:sp>
      <p:sp>
        <p:nvSpPr>
          <p:cNvPr id="4" name="Marcador de número de diapositiva 3"/>
          <p:cNvSpPr>
            <a:spLocks noGrp="1"/>
          </p:cNvSpPr>
          <p:nvPr>
            <p:ph type="sldNum" sz="quarter" idx="10"/>
          </p:nvPr>
        </p:nvSpPr>
        <p:spPr/>
        <p:txBody>
          <a:bodyPr/>
          <a:lstStyle/>
          <a:p>
            <a:fld id="{94202F0B-8D49-4CDE-ACCB-E18D9758D795}" type="slidenum">
              <a:rPr lang="es-GT" smtClean="0"/>
              <a:t>1</a:t>
            </a:fld>
            <a:endParaRPr lang="es-GT"/>
          </a:p>
        </p:txBody>
      </p:sp>
    </p:spTree>
    <p:extLst>
      <p:ext uri="{BB962C8B-B14F-4D97-AF65-F5344CB8AC3E}">
        <p14:creationId xmlns:p14="http://schemas.microsoft.com/office/powerpoint/2010/main" val="12351550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GT" dirty="0" smtClean="0"/>
              <a:t>EJ: 1 radio infinita, que desea proyectar</a:t>
            </a:r>
          </a:p>
          <a:p>
            <a:r>
              <a:rPr lang="es-GT" dirty="0" smtClean="0"/>
              <a:t>2: aprovechando la coyuntura</a:t>
            </a:r>
          </a:p>
          <a:p>
            <a:r>
              <a:rPr lang="es-GT" dirty="0" smtClean="0"/>
              <a:t>3.</a:t>
            </a:r>
            <a:r>
              <a:rPr lang="es-GT" baseline="0" dirty="0" smtClean="0"/>
              <a:t> Viral comercial</a:t>
            </a:r>
          </a:p>
          <a:p>
            <a:endParaRPr lang="es-GT" dirty="0"/>
          </a:p>
        </p:txBody>
      </p:sp>
      <p:sp>
        <p:nvSpPr>
          <p:cNvPr id="4" name="Marcador de número de diapositiva 3"/>
          <p:cNvSpPr>
            <a:spLocks noGrp="1"/>
          </p:cNvSpPr>
          <p:nvPr>
            <p:ph type="sldNum" sz="quarter" idx="10"/>
          </p:nvPr>
        </p:nvSpPr>
        <p:spPr/>
        <p:txBody>
          <a:bodyPr/>
          <a:lstStyle/>
          <a:p>
            <a:fld id="{94202F0B-8D49-4CDE-ACCB-E18D9758D795}" type="slidenum">
              <a:rPr lang="es-GT" smtClean="0"/>
              <a:t>14</a:t>
            </a:fld>
            <a:endParaRPr lang="es-GT"/>
          </a:p>
        </p:txBody>
      </p:sp>
    </p:spTree>
    <p:extLst>
      <p:ext uri="{BB962C8B-B14F-4D97-AF65-F5344CB8AC3E}">
        <p14:creationId xmlns:p14="http://schemas.microsoft.com/office/powerpoint/2010/main" val="1129333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GT" dirty="0" smtClean="0"/>
              <a:t>Otros ejemplos, dependerá del contexto , el plan y los objetivos</a:t>
            </a:r>
            <a:endParaRPr lang="es-GT" dirty="0"/>
          </a:p>
        </p:txBody>
      </p:sp>
      <p:sp>
        <p:nvSpPr>
          <p:cNvPr id="4" name="Marcador de número de diapositiva 3"/>
          <p:cNvSpPr>
            <a:spLocks noGrp="1"/>
          </p:cNvSpPr>
          <p:nvPr>
            <p:ph type="sldNum" sz="quarter" idx="10"/>
          </p:nvPr>
        </p:nvSpPr>
        <p:spPr/>
        <p:txBody>
          <a:bodyPr/>
          <a:lstStyle/>
          <a:p>
            <a:fld id="{94202F0B-8D49-4CDE-ACCB-E18D9758D795}" type="slidenum">
              <a:rPr lang="es-GT" smtClean="0"/>
              <a:t>15</a:t>
            </a:fld>
            <a:endParaRPr lang="es-GT"/>
          </a:p>
        </p:txBody>
      </p:sp>
    </p:spTree>
    <p:extLst>
      <p:ext uri="{BB962C8B-B14F-4D97-AF65-F5344CB8AC3E}">
        <p14:creationId xmlns:p14="http://schemas.microsoft.com/office/powerpoint/2010/main" val="74608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GT" dirty="0" smtClean="0"/>
              <a:t>Correo con dominio institucional</a:t>
            </a:r>
          </a:p>
          <a:p>
            <a:r>
              <a:rPr lang="es-GT" dirty="0" smtClean="0"/>
              <a:t>Taller de google </a:t>
            </a:r>
            <a:r>
              <a:rPr lang="es-GT" dirty="0" err="1" smtClean="0"/>
              <a:t>docs</a:t>
            </a:r>
            <a:r>
              <a:rPr lang="es-GT" dirty="0" smtClean="0"/>
              <a:t> o pixtón</a:t>
            </a:r>
            <a:r>
              <a:rPr lang="es-GT" baseline="0" dirty="0" smtClean="0"/>
              <a:t> o memes y demos</a:t>
            </a:r>
            <a:endParaRPr lang="es-GT" dirty="0"/>
          </a:p>
        </p:txBody>
      </p:sp>
      <p:sp>
        <p:nvSpPr>
          <p:cNvPr id="4" name="Marcador de número de diapositiva 3"/>
          <p:cNvSpPr>
            <a:spLocks noGrp="1"/>
          </p:cNvSpPr>
          <p:nvPr>
            <p:ph type="sldNum" sz="quarter" idx="10"/>
          </p:nvPr>
        </p:nvSpPr>
        <p:spPr/>
        <p:txBody>
          <a:bodyPr/>
          <a:lstStyle/>
          <a:p>
            <a:fld id="{94202F0B-8D49-4CDE-ACCB-E18D9758D795}" type="slidenum">
              <a:rPr lang="es-GT" smtClean="0"/>
              <a:t>19</a:t>
            </a:fld>
            <a:endParaRPr lang="es-GT"/>
          </a:p>
        </p:txBody>
      </p:sp>
    </p:spTree>
    <p:extLst>
      <p:ext uri="{BB962C8B-B14F-4D97-AF65-F5344CB8AC3E}">
        <p14:creationId xmlns:p14="http://schemas.microsoft.com/office/powerpoint/2010/main" val="37096971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10"/>
          </p:nvPr>
        </p:nvSpPr>
        <p:spPr/>
        <p:txBody>
          <a:bodyPr/>
          <a:lstStyle/>
          <a:p>
            <a:fld id="{94202F0B-8D49-4CDE-ACCB-E18D9758D795}" type="slidenum">
              <a:rPr lang="es-GT" smtClean="0"/>
              <a:t>20</a:t>
            </a:fld>
            <a:endParaRPr lang="es-GT"/>
          </a:p>
        </p:txBody>
      </p:sp>
    </p:spTree>
    <p:extLst>
      <p:ext uri="{BB962C8B-B14F-4D97-AF65-F5344CB8AC3E}">
        <p14:creationId xmlns:p14="http://schemas.microsoft.com/office/powerpoint/2010/main" val="4284335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GT" dirty="0" smtClean="0"/>
              <a:t>Receptor no es pasivo, no</a:t>
            </a:r>
            <a:r>
              <a:rPr lang="es-GT" baseline="0" dirty="0" smtClean="0"/>
              <a:t> olvidar el ruido y saturación de </a:t>
            </a:r>
            <a:r>
              <a:rPr lang="es-GT" baseline="0" dirty="0" smtClean="0"/>
              <a:t>información</a:t>
            </a:r>
          </a:p>
          <a:p>
            <a:r>
              <a:rPr lang="es-GT" baseline="0" dirty="0" smtClean="0"/>
              <a:t>Interna (mencionar intranet)</a:t>
            </a:r>
          </a:p>
          <a:p>
            <a:r>
              <a:rPr lang="es-GT" baseline="0" dirty="0" smtClean="0"/>
              <a:t>B2B (</a:t>
            </a:r>
            <a:r>
              <a:rPr lang="es-GT" baseline="0" dirty="0" err="1" smtClean="0"/>
              <a:t>ej</a:t>
            </a:r>
            <a:r>
              <a:rPr lang="es-GT" baseline="0" dirty="0" smtClean="0"/>
              <a:t> Dell y Microsoft)</a:t>
            </a:r>
          </a:p>
          <a:p>
            <a:r>
              <a:rPr lang="es-GT" baseline="0" dirty="0" smtClean="0"/>
              <a:t>C2C Amazon y recomendaciones de compradores, hoteles , garantías</a:t>
            </a:r>
          </a:p>
          <a:p>
            <a:r>
              <a:rPr lang="es-GT" baseline="0" dirty="0" smtClean="0"/>
              <a:t>C2B retroalimentación del receptor</a:t>
            </a:r>
          </a:p>
          <a:p>
            <a:endParaRPr lang="es-GT" baseline="0" dirty="0" smtClean="0"/>
          </a:p>
          <a:p>
            <a:endParaRPr lang="es-GT" dirty="0"/>
          </a:p>
        </p:txBody>
      </p:sp>
      <p:sp>
        <p:nvSpPr>
          <p:cNvPr id="4" name="Marcador de número de diapositiva 3"/>
          <p:cNvSpPr>
            <a:spLocks noGrp="1"/>
          </p:cNvSpPr>
          <p:nvPr>
            <p:ph type="sldNum" sz="quarter" idx="10"/>
          </p:nvPr>
        </p:nvSpPr>
        <p:spPr/>
        <p:txBody>
          <a:bodyPr/>
          <a:lstStyle/>
          <a:p>
            <a:fld id="{94202F0B-8D49-4CDE-ACCB-E18D9758D795}" type="slidenum">
              <a:rPr lang="es-GT" smtClean="0"/>
              <a:t>3</a:t>
            </a:fld>
            <a:endParaRPr lang="es-GT"/>
          </a:p>
        </p:txBody>
      </p:sp>
    </p:spTree>
    <p:extLst>
      <p:ext uri="{BB962C8B-B14F-4D97-AF65-F5344CB8AC3E}">
        <p14:creationId xmlns:p14="http://schemas.microsoft.com/office/powerpoint/2010/main" val="1704674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GT" dirty="0" smtClean="0"/>
              <a:t>Algunos</a:t>
            </a:r>
            <a:r>
              <a:rPr lang="es-GT" baseline="0" dirty="0" smtClean="0"/>
              <a:t> datos no tan actuales del INE muestran crecimiento en el uso de internet en 2009 2.4 millones de </a:t>
            </a:r>
            <a:r>
              <a:rPr lang="es-GT" baseline="0" dirty="0" smtClean="0"/>
              <a:t>personas</a:t>
            </a:r>
          </a:p>
          <a:p>
            <a:r>
              <a:rPr lang="es-GT" baseline="0" dirty="0" smtClean="0"/>
              <a:t>Nativos y migrantes digitales</a:t>
            </a:r>
            <a:endParaRPr lang="es-GT" dirty="0"/>
          </a:p>
        </p:txBody>
      </p:sp>
      <p:sp>
        <p:nvSpPr>
          <p:cNvPr id="4" name="Marcador de número de diapositiva 3"/>
          <p:cNvSpPr>
            <a:spLocks noGrp="1"/>
          </p:cNvSpPr>
          <p:nvPr>
            <p:ph type="sldNum" sz="quarter" idx="10"/>
          </p:nvPr>
        </p:nvSpPr>
        <p:spPr/>
        <p:txBody>
          <a:bodyPr/>
          <a:lstStyle/>
          <a:p>
            <a:fld id="{94202F0B-8D49-4CDE-ACCB-E18D9758D795}" type="slidenum">
              <a:rPr lang="es-GT" smtClean="0"/>
              <a:t>5</a:t>
            </a:fld>
            <a:endParaRPr lang="es-GT"/>
          </a:p>
        </p:txBody>
      </p:sp>
    </p:spTree>
    <p:extLst>
      <p:ext uri="{BB962C8B-B14F-4D97-AF65-F5344CB8AC3E}">
        <p14:creationId xmlns:p14="http://schemas.microsoft.com/office/powerpoint/2010/main" val="391292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10"/>
          </p:nvPr>
        </p:nvSpPr>
        <p:spPr/>
        <p:txBody>
          <a:bodyPr/>
          <a:lstStyle/>
          <a:p>
            <a:fld id="{94202F0B-8D49-4CDE-ACCB-E18D9758D795}" type="slidenum">
              <a:rPr lang="es-GT" smtClean="0"/>
              <a:t>6</a:t>
            </a:fld>
            <a:endParaRPr lang="es-GT"/>
          </a:p>
        </p:txBody>
      </p:sp>
    </p:spTree>
    <p:extLst>
      <p:ext uri="{BB962C8B-B14F-4D97-AF65-F5344CB8AC3E}">
        <p14:creationId xmlns:p14="http://schemas.microsoft.com/office/powerpoint/2010/main" val="2946163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GT" sz="1200" b="0" i="0" kern="1200" dirty="0" smtClean="0">
                <a:solidFill>
                  <a:schemeClr val="tx1"/>
                </a:solidFill>
                <a:effectLst/>
                <a:latin typeface="+mn-lt"/>
                <a:ea typeface="+mn-ea"/>
                <a:cs typeface="+mn-cs"/>
              </a:rPr>
              <a:t>Depende que desean realizar así se deberán escoger las herramientas</a:t>
            </a:r>
          </a:p>
          <a:p>
            <a:r>
              <a:rPr lang="es-GT" dirty="0" smtClean="0"/>
              <a:t>Debemos asegurarnos de elegir las herramientas adecuadas para cada tarea</a:t>
            </a:r>
          </a:p>
          <a:p>
            <a:r>
              <a:rPr lang="es-GT" dirty="0" smtClean="0"/>
              <a:t>En internet hay variedad de software, sitios, aplicaciones e información de utilidad y también falsa, </a:t>
            </a:r>
            <a:r>
              <a:rPr lang="es-GT" dirty="0" err="1" smtClean="0"/>
              <a:t>etc</a:t>
            </a:r>
            <a:r>
              <a:rPr lang="es-GT" dirty="0" smtClean="0"/>
              <a:t> </a:t>
            </a:r>
          </a:p>
          <a:p>
            <a:r>
              <a:rPr lang="es-GT" dirty="0" smtClean="0"/>
              <a:t>Son</a:t>
            </a:r>
            <a:r>
              <a:rPr lang="es-GT" baseline="0" dirty="0" smtClean="0"/>
              <a:t> importantes las fuentes</a:t>
            </a:r>
            <a:endParaRPr lang="es-GT" dirty="0" smtClean="0"/>
          </a:p>
        </p:txBody>
      </p:sp>
      <p:sp>
        <p:nvSpPr>
          <p:cNvPr id="4" name="Marcador de número de diapositiva 3"/>
          <p:cNvSpPr>
            <a:spLocks noGrp="1"/>
          </p:cNvSpPr>
          <p:nvPr>
            <p:ph type="sldNum" sz="quarter" idx="10"/>
          </p:nvPr>
        </p:nvSpPr>
        <p:spPr/>
        <p:txBody>
          <a:bodyPr/>
          <a:lstStyle/>
          <a:p>
            <a:fld id="{94202F0B-8D49-4CDE-ACCB-E18D9758D795}" type="slidenum">
              <a:rPr lang="es-GT" smtClean="0"/>
              <a:t>7</a:t>
            </a:fld>
            <a:endParaRPr lang="es-GT"/>
          </a:p>
        </p:txBody>
      </p:sp>
    </p:spTree>
    <p:extLst>
      <p:ext uri="{BB962C8B-B14F-4D97-AF65-F5344CB8AC3E}">
        <p14:creationId xmlns:p14="http://schemas.microsoft.com/office/powerpoint/2010/main" val="291176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GT" sz="1200" b="0" i="0" kern="1200" dirty="0" smtClean="0">
                <a:solidFill>
                  <a:schemeClr val="tx1"/>
                </a:solidFill>
                <a:effectLst/>
                <a:latin typeface="+mn-lt"/>
                <a:ea typeface="+mn-ea"/>
                <a:cs typeface="+mn-cs"/>
              </a:rPr>
              <a:t>Depende que desean realizar así se deberán escoger las herramientas</a:t>
            </a:r>
          </a:p>
          <a:p>
            <a:r>
              <a:rPr lang="es-GT" sz="1200" b="0" i="0" kern="1200" dirty="0" smtClean="0">
                <a:solidFill>
                  <a:schemeClr val="tx1"/>
                </a:solidFill>
                <a:effectLst/>
                <a:latin typeface="+mn-lt"/>
                <a:ea typeface="+mn-ea"/>
                <a:cs typeface="+mn-cs"/>
              </a:rPr>
              <a:t>Explicar software cliente servidor y software </a:t>
            </a:r>
            <a:r>
              <a:rPr lang="es-GT" sz="1200" b="0" i="0" kern="1200" dirty="0" smtClean="0">
                <a:solidFill>
                  <a:schemeClr val="tx1"/>
                </a:solidFill>
                <a:effectLst/>
                <a:latin typeface="+mn-lt"/>
                <a:ea typeface="+mn-ea"/>
                <a:cs typeface="+mn-cs"/>
              </a:rPr>
              <a:t>web</a:t>
            </a:r>
          </a:p>
          <a:p>
            <a:r>
              <a:rPr lang="es-GT" sz="1200" b="0" i="0" kern="1200" dirty="0" smtClean="0">
                <a:solidFill>
                  <a:schemeClr val="tx1"/>
                </a:solidFill>
                <a:effectLst/>
                <a:latin typeface="+mn-lt"/>
                <a:ea typeface="+mn-ea"/>
                <a:cs typeface="+mn-cs"/>
              </a:rPr>
              <a:t>Licencias</a:t>
            </a:r>
            <a:r>
              <a:rPr lang="es-GT" sz="1200" b="0" i="0" kern="1200" baseline="0" dirty="0" smtClean="0">
                <a:solidFill>
                  <a:schemeClr val="tx1"/>
                </a:solidFill>
                <a:effectLst/>
                <a:latin typeface="+mn-lt"/>
                <a:ea typeface="+mn-ea"/>
                <a:cs typeface="+mn-cs"/>
              </a:rPr>
              <a:t> y open </a:t>
            </a:r>
            <a:r>
              <a:rPr lang="es-GT" sz="1200" b="0" i="0" kern="1200" baseline="0" dirty="0" err="1" smtClean="0">
                <a:solidFill>
                  <a:schemeClr val="tx1"/>
                </a:solidFill>
                <a:effectLst/>
                <a:latin typeface="+mn-lt"/>
                <a:ea typeface="+mn-ea"/>
                <a:cs typeface="+mn-cs"/>
              </a:rPr>
              <a:t>source</a:t>
            </a:r>
            <a:endParaRPr lang="es-GT" sz="1200" b="0" i="0" kern="1200" dirty="0" smtClean="0">
              <a:solidFill>
                <a:schemeClr val="tx1"/>
              </a:solidFill>
              <a:effectLst/>
              <a:latin typeface="+mn-lt"/>
              <a:ea typeface="+mn-ea"/>
              <a:cs typeface="+mn-cs"/>
            </a:endParaRPr>
          </a:p>
          <a:p>
            <a:endParaRPr lang="es-GT" dirty="0"/>
          </a:p>
        </p:txBody>
      </p:sp>
      <p:sp>
        <p:nvSpPr>
          <p:cNvPr id="4" name="Marcador de número de diapositiva 3"/>
          <p:cNvSpPr>
            <a:spLocks noGrp="1"/>
          </p:cNvSpPr>
          <p:nvPr>
            <p:ph type="sldNum" sz="quarter" idx="10"/>
          </p:nvPr>
        </p:nvSpPr>
        <p:spPr/>
        <p:txBody>
          <a:bodyPr/>
          <a:lstStyle/>
          <a:p>
            <a:fld id="{94202F0B-8D49-4CDE-ACCB-E18D9758D795}" type="slidenum">
              <a:rPr lang="es-GT" smtClean="0"/>
              <a:t>8</a:t>
            </a:fld>
            <a:endParaRPr lang="es-GT"/>
          </a:p>
        </p:txBody>
      </p:sp>
    </p:spTree>
    <p:extLst>
      <p:ext uri="{BB962C8B-B14F-4D97-AF65-F5344CB8AC3E}">
        <p14:creationId xmlns:p14="http://schemas.microsoft.com/office/powerpoint/2010/main" val="557097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GT" dirty="0" smtClean="0"/>
              <a:t>Historia de la web</a:t>
            </a:r>
          </a:p>
          <a:p>
            <a:r>
              <a:rPr lang="es-GT" dirty="0" smtClean="0"/>
              <a:t>Web</a:t>
            </a:r>
            <a:r>
              <a:rPr lang="es-GT" baseline="0" dirty="0" smtClean="0"/>
              <a:t> 2.0</a:t>
            </a:r>
          </a:p>
          <a:p>
            <a:r>
              <a:rPr lang="es-GT" baseline="0" dirty="0" smtClean="0"/>
              <a:t>Ejemplos YouTube y Facebook sin usuarios</a:t>
            </a:r>
          </a:p>
          <a:p>
            <a:r>
              <a:rPr lang="es-GT" baseline="0" dirty="0" smtClean="0"/>
              <a:t>Que es un CMS y aplicaciones contables web, redes sociales web, chat web, </a:t>
            </a:r>
            <a:r>
              <a:rPr lang="es-GT" baseline="0" dirty="0" err="1" smtClean="0"/>
              <a:t>etc</a:t>
            </a:r>
            <a:endParaRPr lang="es-GT" baseline="0" dirty="0" smtClean="0"/>
          </a:p>
          <a:p>
            <a:r>
              <a:rPr lang="es-GT" baseline="0" dirty="0" smtClean="0"/>
              <a:t>LMS y blogs</a:t>
            </a:r>
          </a:p>
          <a:p>
            <a:r>
              <a:rPr lang="es-GT" baseline="0" dirty="0" smtClean="0"/>
              <a:t>Hosting o data center, descripción y ventajas, visitar </a:t>
            </a:r>
            <a:r>
              <a:rPr lang="es-GT" baseline="0" dirty="0" err="1" smtClean="0"/>
              <a:t>hostgator</a:t>
            </a:r>
            <a:r>
              <a:rPr lang="es-GT" baseline="0" dirty="0" smtClean="0"/>
              <a:t> y </a:t>
            </a:r>
            <a:r>
              <a:rPr lang="es-GT" baseline="0" dirty="0" err="1" smtClean="0"/>
              <a:t>maddogdomains</a:t>
            </a:r>
            <a:endParaRPr lang="es-GT" baseline="0" dirty="0" smtClean="0"/>
          </a:p>
          <a:p>
            <a:r>
              <a:rPr lang="es-GT" baseline="0" dirty="0" smtClean="0"/>
              <a:t>Tienda en línea</a:t>
            </a:r>
          </a:p>
          <a:p>
            <a:endParaRPr lang="es-GT" baseline="0" dirty="0" smtClean="0"/>
          </a:p>
          <a:p>
            <a:endParaRPr lang="es-GT" baseline="0" dirty="0" smtClean="0"/>
          </a:p>
          <a:p>
            <a:endParaRPr lang="es-GT" dirty="0"/>
          </a:p>
        </p:txBody>
      </p:sp>
      <p:sp>
        <p:nvSpPr>
          <p:cNvPr id="4" name="Marcador de número de diapositiva 3"/>
          <p:cNvSpPr>
            <a:spLocks noGrp="1"/>
          </p:cNvSpPr>
          <p:nvPr>
            <p:ph type="sldNum" sz="quarter" idx="10"/>
          </p:nvPr>
        </p:nvSpPr>
        <p:spPr/>
        <p:txBody>
          <a:bodyPr/>
          <a:lstStyle/>
          <a:p>
            <a:fld id="{94202F0B-8D49-4CDE-ACCB-E18D9758D795}" type="slidenum">
              <a:rPr lang="es-GT" smtClean="0"/>
              <a:t>9</a:t>
            </a:fld>
            <a:endParaRPr lang="es-GT"/>
          </a:p>
        </p:txBody>
      </p:sp>
    </p:spTree>
    <p:extLst>
      <p:ext uri="{BB962C8B-B14F-4D97-AF65-F5344CB8AC3E}">
        <p14:creationId xmlns:p14="http://schemas.microsoft.com/office/powerpoint/2010/main" val="3338699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r>
              <a:rPr lang="es-GT" dirty="0" smtClean="0"/>
              <a:t>Plan: cuales redes sociales, que temas si y que temas no, respuestas a seguidores,</a:t>
            </a:r>
            <a:r>
              <a:rPr lang="es-GT" baseline="0" dirty="0" smtClean="0"/>
              <a:t> </a:t>
            </a:r>
            <a:r>
              <a:rPr lang="es-GT" baseline="0" dirty="0" err="1" smtClean="0"/>
              <a:t>etc</a:t>
            </a:r>
            <a:r>
              <a:rPr lang="es-GT" baseline="0" dirty="0" smtClean="0"/>
              <a:t> </a:t>
            </a:r>
          </a:p>
          <a:p>
            <a:pPr marL="171450" indent="-171450">
              <a:buFont typeface="Arial" panose="020B0604020202020204" pitchFamily="34" charset="0"/>
              <a:buChar char="•"/>
            </a:pPr>
            <a:r>
              <a:rPr lang="es-GT" baseline="0" dirty="0" smtClean="0"/>
              <a:t>NO TODAS LAS REDES SOCIALES SON PARA LO MISMO</a:t>
            </a:r>
          </a:p>
          <a:p>
            <a:pPr marL="171450" indent="-171450">
              <a:buFont typeface="Arial" panose="020B0604020202020204" pitchFamily="34" charset="0"/>
              <a:buChar char="•"/>
            </a:pPr>
            <a:r>
              <a:rPr lang="es-GT" baseline="0" dirty="0" smtClean="0"/>
              <a:t>Contenidos: producir contenidos , re postear contenidos</a:t>
            </a:r>
          </a:p>
          <a:p>
            <a:pPr marL="171450" indent="-171450">
              <a:buFont typeface="Arial" panose="020B0604020202020204" pitchFamily="34" charset="0"/>
              <a:buChar char="•"/>
            </a:pPr>
            <a:r>
              <a:rPr lang="es-GT" dirty="0" smtClean="0"/>
              <a:t>Ejemplos “promociencia</a:t>
            </a:r>
            <a:r>
              <a:rPr lang="es-GT" baseline="0" dirty="0" smtClean="0"/>
              <a:t> #</a:t>
            </a:r>
            <a:r>
              <a:rPr lang="es-GT" baseline="0" dirty="0" err="1" smtClean="0"/>
              <a:t>NoLetoca</a:t>
            </a:r>
            <a:endParaRPr lang="es-GT" baseline="0" dirty="0" smtClean="0"/>
          </a:p>
          <a:p>
            <a:pPr marL="171450" indent="-171450">
              <a:buFont typeface="Arial" panose="020B0604020202020204" pitchFamily="34" charset="0"/>
              <a:buChar char="•"/>
            </a:pPr>
            <a:r>
              <a:rPr lang="es-GT" baseline="0" dirty="0" smtClean="0"/>
              <a:t>Mostrar Facebook, </a:t>
            </a:r>
            <a:r>
              <a:rPr lang="es-GT" baseline="0" dirty="0" smtClean="0"/>
              <a:t>Twitter (</a:t>
            </a:r>
            <a:r>
              <a:rPr lang="es-GT" sz="1200" b="1" i="0" kern="1200" dirty="0" smtClean="0">
                <a:solidFill>
                  <a:schemeClr val="tx1"/>
                </a:solidFill>
                <a:effectLst/>
                <a:latin typeface="+mn-lt"/>
                <a:ea typeface="+mn-ea"/>
                <a:cs typeface="+mn-cs"/>
              </a:rPr>
              <a:t>acortó de</a:t>
            </a:r>
            <a:r>
              <a:rPr lang="es-GT" sz="1200" b="0" i="0" kern="1200" dirty="0" smtClean="0">
                <a:solidFill>
                  <a:schemeClr val="tx1"/>
                </a:solidFill>
                <a:effectLst/>
                <a:latin typeface="+mn-lt"/>
                <a:ea typeface="+mn-ea"/>
                <a:cs typeface="+mn-cs"/>
              </a:rPr>
              <a:t>140 a 118.)</a:t>
            </a:r>
            <a:r>
              <a:rPr lang="es-GT" baseline="0" dirty="0" smtClean="0"/>
              <a:t>, </a:t>
            </a:r>
            <a:r>
              <a:rPr lang="es-GT" baseline="0" dirty="0" err="1" smtClean="0"/>
              <a:t>yourube</a:t>
            </a:r>
            <a:r>
              <a:rPr lang="es-GT" baseline="0" dirty="0" smtClean="0"/>
              <a:t>, </a:t>
            </a:r>
            <a:r>
              <a:rPr lang="es-GT" baseline="0" dirty="0" err="1" smtClean="0"/>
              <a:t>soundcloud</a:t>
            </a:r>
            <a:r>
              <a:rPr lang="es-GT" baseline="0" dirty="0" smtClean="0"/>
              <a:t>, entre muchas </a:t>
            </a:r>
            <a:r>
              <a:rPr lang="es-GT" baseline="0" dirty="0" smtClean="0"/>
              <a:t>otras</a:t>
            </a:r>
          </a:p>
          <a:p>
            <a:pPr marL="171450" indent="-171450">
              <a:buFont typeface="Arial" panose="020B0604020202020204" pitchFamily="34" charset="0"/>
              <a:buChar char="•"/>
            </a:pPr>
            <a:r>
              <a:rPr lang="es-GT" baseline="0" dirty="0" smtClean="0"/>
              <a:t>Campañas de publicidad pagadas</a:t>
            </a:r>
            <a:endParaRPr lang="es-GT" baseline="0" dirty="0" smtClean="0"/>
          </a:p>
          <a:p>
            <a:endParaRPr lang="es-GT" baseline="0" dirty="0" smtClean="0"/>
          </a:p>
        </p:txBody>
      </p:sp>
      <p:sp>
        <p:nvSpPr>
          <p:cNvPr id="4" name="Marcador de número de diapositiva 3"/>
          <p:cNvSpPr>
            <a:spLocks noGrp="1"/>
          </p:cNvSpPr>
          <p:nvPr>
            <p:ph type="sldNum" sz="quarter" idx="10"/>
          </p:nvPr>
        </p:nvSpPr>
        <p:spPr/>
        <p:txBody>
          <a:bodyPr/>
          <a:lstStyle/>
          <a:p>
            <a:fld id="{94202F0B-8D49-4CDE-ACCB-E18D9758D795}" type="slidenum">
              <a:rPr lang="es-GT" smtClean="0"/>
              <a:t>11</a:t>
            </a:fld>
            <a:endParaRPr lang="es-GT"/>
          </a:p>
        </p:txBody>
      </p:sp>
    </p:spTree>
    <p:extLst>
      <p:ext uri="{BB962C8B-B14F-4D97-AF65-F5344CB8AC3E}">
        <p14:creationId xmlns:p14="http://schemas.microsoft.com/office/powerpoint/2010/main" val="1892927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GT" dirty="0" smtClean="0"/>
              <a:t>La imagen es lo que atrae… el mensaje entra</a:t>
            </a:r>
            <a:r>
              <a:rPr lang="es-GT" baseline="0" dirty="0" smtClean="0"/>
              <a:t> después que la imagen</a:t>
            </a:r>
            <a:endParaRPr lang="es-GT" dirty="0"/>
          </a:p>
        </p:txBody>
      </p:sp>
      <p:sp>
        <p:nvSpPr>
          <p:cNvPr id="4" name="Marcador de número de diapositiva 3"/>
          <p:cNvSpPr>
            <a:spLocks noGrp="1"/>
          </p:cNvSpPr>
          <p:nvPr>
            <p:ph type="sldNum" sz="quarter" idx="10"/>
          </p:nvPr>
        </p:nvSpPr>
        <p:spPr/>
        <p:txBody>
          <a:bodyPr/>
          <a:lstStyle/>
          <a:p>
            <a:fld id="{94202F0B-8D49-4CDE-ACCB-E18D9758D795}" type="slidenum">
              <a:rPr lang="es-GT" smtClean="0"/>
              <a:t>13</a:t>
            </a:fld>
            <a:endParaRPr lang="es-GT"/>
          </a:p>
        </p:txBody>
      </p:sp>
    </p:spTree>
    <p:extLst>
      <p:ext uri="{BB962C8B-B14F-4D97-AF65-F5344CB8AC3E}">
        <p14:creationId xmlns:p14="http://schemas.microsoft.com/office/powerpoint/2010/main" val="4171280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6/4/2015</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6/4/2015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6/4/2015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6/4/2015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6/4/2015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6/4/2015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6/4/2015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nchor="ctr"/>
          <a:lstStyle>
            <a:lvl1pPr>
              <a:buClr>
                <a:schemeClr val="accent1">
                  <a:lumMod val="75000"/>
                </a:schemeClr>
              </a:buCl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6/4/2015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484311" y="3335337"/>
            <a:ext cx="4895056" cy="2455862"/>
          </a:xfrm>
        </p:spPr>
        <p:txBody>
          <a:bodyPr anchor="t">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6/4/2015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6/4/2015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6/4/2015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6/4/2015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s-ES" smtClean="0"/>
              <a:t>Haga clic para modificar el estilo de título del patrón</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6/4/2015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6/4/2015</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hyperlink" Target="mailto:Ldeleon@comunicaris.com"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hyperlink" Target="http://es.wikipedia.org/wiki/Curaci%C3%B3n_de_contenidos" TargetMode="External"/><Relationship Id="rId7" Type="http://schemas.openxmlformats.org/officeDocument/2006/relationships/hyperlink" Target="http://es.wikipedia.org/wiki/Meme_de_Internet" TargetMode="External"/><Relationship Id="rId2" Type="http://schemas.openxmlformats.org/officeDocument/2006/relationships/hyperlink" Target="http://noticias.universia.es/en-portada/noticia/2014/10/23/1113700/nuevas-palabras-aprobadas-rae.html" TargetMode="Externa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hyperlink" Target="http://es.wikipedia.org/wiki/Trending_topic" TargetMode="External"/><Relationship Id="rId4" Type="http://schemas.openxmlformats.org/officeDocument/2006/relationships/hyperlink" Target="http://es.wikipedia.org/wiki/Hashtag" TargetMode="External"/><Relationship Id="rId9" Type="http://schemas.openxmlformats.org/officeDocument/2006/relationships/hyperlink" Target="http://www.socialmediaycontenidos.com/los-50-terminos-imprescindibles-del-marketing-online-bien-explicados-ii"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33.png"/><Relationship Id="rId4" Type="http://schemas.openxmlformats.org/officeDocument/2006/relationships/hyperlink" Target="http://postcron.com/es/blog/todas-las-tendencias-en-redes-sociales-2014-infograficos-estadisticas-y-tips/"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4.png"/><Relationship Id="rId7"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facebook.com/comunicaris/photos/a.639572839463758.1073741828.639463966141312/811191465635227/?type=1&amp;theater" TargetMode="External"/><Relationship Id="rId5" Type="http://schemas.openxmlformats.org/officeDocument/2006/relationships/hyperlink" Target="https://www.facebook.com/GeekMexico/photos/pcb.10153419101961833/10153419101246833/?type=1&amp;permPage=1" TargetMode="External"/><Relationship Id="rId10" Type="http://schemas.openxmlformats.org/officeDocument/2006/relationships/hyperlink" Target="https://www.youtube.com/watch?v=dmPlE5xpHCQ" TargetMode="External"/><Relationship Id="rId4" Type="http://schemas.openxmlformats.org/officeDocument/2006/relationships/image" Target="../media/image35.jpeg"/><Relationship Id="rId9" Type="http://schemas.openxmlformats.org/officeDocument/2006/relationships/hyperlink" Target="https://www.facebook.com/comunicaris/photos/pb.639463966141312.-2207520000.1433380995./757442067676834/?type=3&amp;theater"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16.xml.rels><?xml version="1.0" encoding="UTF-8" standalone="yes"?>
<Relationships xmlns="http://schemas.openxmlformats.org/package/2006/relationships"><Relationship Id="rId3" Type="http://schemas.openxmlformats.org/officeDocument/2006/relationships/hyperlink" Target="http://www.msf.es/pastillascontraeldolorajeno/" TargetMode="External"/><Relationship Id="rId2" Type="http://schemas.openxmlformats.org/officeDocument/2006/relationships/hyperlink" Target="https://www.youtube.com/watch?v=jcluxN_2DfM" TargetMode="Externa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1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s://www.youtube.com/watch?v=c6bz5Q5blnA"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www.pixton.com/es/" TargetMode="External"/><Relationship Id="rId13" Type="http://schemas.openxmlformats.org/officeDocument/2006/relationships/hyperlink" Target="http://atlasti.com/es/" TargetMode="External"/><Relationship Id="rId18" Type="http://schemas.openxmlformats.org/officeDocument/2006/relationships/image" Target="../media/image49.jpeg"/><Relationship Id="rId3" Type="http://schemas.openxmlformats.org/officeDocument/2006/relationships/hyperlink" Target="http://www.benchmarkemail.com/es/resources/email-marketing-articles/what-is-mass-email-is-it-the-same-thing-as-mass-mailer" TargetMode="External"/><Relationship Id="rId7" Type="http://schemas.openxmlformats.org/officeDocument/2006/relationships/hyperlink" Target="http://www.infogr.am/" TargetMode="External"/><Relationship Id="rId12" Type="http://schemas.openxmlformats.org/officeDocument/2006/relationships/hyperlink" Target="http://www.qsrinternational.com/other-languages_spanish.aspx" TargetMode="External"/><Relationship Id="rId17" Type="http://schemas.openxmlformats.org/officeDocument/2006/relationships/image" Target="../media/image16.png"/><Relationship Id="rId2" Type="http://schemas.openxmlformats.org/officeDocument/2006/relationships/notesSlide" Target="../notesSlides/notesSlide12.xml"/><Relationship Id="rId16" Type="http://schemas.openxmlformats.org/officeDocument/2006/relationships/image" Target="../media/image48.jpeg"/><Relationship Id="rId1" Type="http://schemas.openxmlformats.org/officeDocument/2006/relationships/slideLayout" Target="../slideLayouts/slideLayout2.xml"/><Relationship Id="rId6" Type="http://schemas.openxmlformats.org/officeDocument/2006/relationships/hyperlink" Target="https://es.pinterest.com/pp3107/infografias-sobre-redes-sociales-en-espanol/" TargetMode="External"/><Relationship Id="rId11" Type="http://schemas.openxmlformats.org/officeDocument/2006/relationships/hyperlink" Target="http://es.wikipedia.org/wiki/PSPP" TargetMode="External"/><Relationship Id="rId5" Type="http://schemas.openxmlformats.org/officeDocument/2006/relationships/hyperlink" Target="http://www.surveymonkey.com/" TargetMode="External"/><Relationship Id="rId15" Type="http://schemas.openxmlformats.org/officeDocument/2006/relationships/hyperlink" Target="http://prezi.com/3xrspdlox56o/?utm_campaign=share&amp;utm_medium=copy&amp;rc=ex0share" TargetMode="External"/><Relationship Id="rId10" Type="http://schemas.openxmlformats.org/officeDocument/2006/relationships/hyperlink" Target="http://es.wikipedia.org/wiki/SPSS" TargetMode="External"/><Relationship Id="rId4" Type="http://schemas.openxmlformats.org/officeDocument/2006/relationships/hyperlink" Target="https://www.google.com/intl/es-419/docs/about/" TargetMode="External"/><Relationship Id="rId9" Type="http://schemas.openxmlformats.org/officeDocument/2006/relationships/hyperlink" Target="http://calibre-ebook.com/" TargetMode="External"/><Relationship Id="rId14" Type="http://schemas.openxmlformats.org/officeDocument/2006/relationships/hyperlink" Target="http://www.elastix.org/index.php/e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youtu.be/Unr3hCzkQ-w?t=5m9s"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mailto:Ldeleon@comunicaris.com"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www.soy502.com/articulo/guatemala-suma-3-millones-de-usuarios-en-facebook" TargetMode="External"/><Relationship Id="rId13" Type="http://schemas.openxmlformats.org/officeDocument/2006/relationships/image" Target="../media/image51.jpeg"/><Relationship Id="rId3" Type="http://schemas.openxmlformats.org/officeDocument/2006/relationships/hyperlink" Target="http://postcron.com/es/blog/todas-las-tendencias-en-redes-sociales-2014-infograficos-estadisticas-y-tips/" TargetMode="External"/><Relationship Id="rId7" Type="http://schemas.openxmlformats.org/officeDocument/2006/relationships/hyperlink" Target="http://www.comunicaris.com/" TargetMode="External"/><Relationship Id="rId12" Type="http://schemas.openxmlformats.org/officeDocument/2006/relationships/hyperlink" Target="http://www.deguate.com/servicios/internetguate.shtml" TargetMode="External"/><Relationship Id="rId2" Type="http://schemas.openxmlformats.org/officeDocument/2006/relationships/hyperlink" Target="http://saladeredaccion.com/revista/2011/04/el-internet-un-espacio-dominado-por-los-jovenes-en-guatemala/" TargetMode="External"/><Relationship Id="rId1" Type="http://schemas.openxmlformats.org/officeDocument/2006/relationships/slideLayout" Target="../slideLayouts/slideLayout2.xml"/><Relationship Id="rId6" Type="http://schemas.openxmlformats.org/officeDocument/2006/relationships/hyperlink" Target="http://sit.gob.gt/" TargetMode="External"/><Relationship Id="rId11" Type="http://schemas.openxmlformats.org/officeDocument/2006/relationships/hyperlink" Target="http://www.infografiasinternet.com/como-modera-el-contenido-facebook-infografia/#.VW-gLM9_Oko" TargetMode="External"/><Relationship Id="rId5" Type="http://schemas.openxmlformats.org/officeDocument/2006/relationships/hyperlink" Target="http://www.benchmarkemail.com/es/resources/email-marketing-articles/what-is-mass-email-is-it-the-same-thing-as-mass-mailer" TargetMode="External"/><Relationship Id="rId10" Type="http://schemas.openxmlformats.org/officeDocument/2006/relationships/hyperlink" Target="http://www.socialmediaycontenidos.com/50-terminos-imprescindibles-marketing-online-bien-explicados-1" TargetMode="External"/><Relationship Id="rId4" Type="http://schemas.openxmlformats.org/officeDocument/2006/relationships/hyperlink" Target="http://noticias.universia.com.gt/en-portada/noticia/2013/03/13/1010600/guatemala-es-pais-centroamerica-mas-usuarios-facebook.html" TargetMode="External"/><Relationship Id="rId9" Type="http://schemas.openxmlformats.org/officeDocument/2006/relationships/hyperlink" Target="http://www.socialmediaycontenidos.com/los-50-terminos-imprescindibles-del-marketing-online-bien-explicados-ii"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blogs.antena3.com/acusticamente/mejores-canciones-redes-sociales_2011102500130.html" TargetMode="External"/><Relationship Id="rId3" Type="http://schemas.openxmlformats.org/officeDocument/2006/relationships/hyperlink" Target="https://www.youtube.com/watch?v=Gm4aGPsICTE" TargetMode="External"/><Relationship Id="rId7" Type="http://schemas.openxmlformats.org/officeDocument/2006/relationships/hyperlink" Target="https://www.youtube.com/watch?v=dV7_EmBQyZ0" TargetMode="External"/><Relationship Id="rId2" Type="http://schemas.openxmlformats.org/officeDocument/2006/relationships/hyperlink" Target="https://www.youtube.com/watch?v=4EfQg2b2ioo" TargetMode="External"/><Relationship Id="rId1" Type="http://schemas.openxmlformats.org/officeDocument/2006/relationships/slideLayout" Target="../slideLayouts/slideLayout2.xml"/><Relationship Id="rId6" Type="http://schemas.openxmlformats.org/officeDocument/2006/relationships/hyperlink" Target="https://www.youtube.com/watch?v=nrwWn9Cm32k" TargetMode="External"/><Relationship Id="rId5" Type="http://schemas.openxmlformats.org/officeDocument/2006/relationships/hyperlink" Target="https://www.youtube.com/watch?v=2mrIBiZAXo8" TargetMode="External"/><Relationship Id="rId4" Type="http://schemas.openxmlformats.org/officeDocument/2006/relationships/hyperlink" Target="https://www.youtube.com/watch?v=ViDcJpe-e78" TargetMode="External"/><Relationship Id="rId9" Type="http://schemas.openxmlformats.org/officeDocument/2006/relationships/image" Target="../media/image52.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hyperlink" Target="http://marketingriviera.blogspot.com/2011/10/definiciones-de-b2b-c2c-c2b-y-b2c.html" TargetMode="External"/><Relationship Id="rId4" Type="http://schemas.openxmlformats.org/officeDocument/2006/relationships/image" Target="../media/image5.gif"/></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infogr.am/infographic-25278" TargetMode="External"/><Relationship Id="rId7" Type="http://schemas.openxmlformats.org/officeDocument/2006/relationships/image" Target="../media/image9.png"/><Relationship Id="rId2" Type="http://schemas.openxmlformats.org/officeDocument/2006/relationships/hyperlink" Target="http://infogr.am/infographic-07569" TargetMode="External"/><Relationship Id="rId1" Type="http://schemas.openxmlformats.org/officeDocument/2006/relationships/slideLayout" Target="../slideLayouts/slideLayout2.xml"/><Relationship Id="rId6" Type="http://schemas.openxmlformats.org/officeDocument/2006/relationships/hyperlink" Target="http://ilifebelt.com/estadisticas-sobre-las-redes-sociales-en-centroamerica-noviembre-2014/2014/11/" TargetMode="External"/><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es.slideshare.net/marciamarlin/definicin-y-caractersticas-de-los-nativos-y-migrantes-digitales-16557187" TargetMode="External"/><Relationship Id="rId5" Type="http://schemas.openxmlformats.org/officeDocument/2006/relationships/image" Target="../media/image14.pn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hyperlink" Target="http://www.bbc.co.uk/mundo/noticias/2015/05/150525_buscar_google_alternativas_fotos_tuits_derechos_jm?ocid=socialflow_twitter"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png"/><Relationship Id="rId7"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16.png"/><Relationship Id="rId4" Type="http://schemas.openxmlformats.org/officeDocument/2006/relationships/image" Target="../media/image23.jpeg"/><Relationship Id="rId9"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http://www.planetlingua.com/wp-content/uploads/2014/09/comunicaci%C3%B3n.jpg"/>
          <p:cNvPicPr>
            <a:picLocks noChangeAspect="1" noChangeArrowheads="1"/>
          </p:cNvPicPr>
          <p:nvPr/>
        </p:nvPicPr>
        <p:blipFill rotWithShape="1">
          <a:blip r:embed="rId3" cstate="email">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a:ext>
            </a:extLst>
          </a:blip>
          <a:srcRect/>
          <a:stretch/>
        </p:blipFill>
        <p:spPr bwMode="auto">
          <a:xfrm>
            <a:off x="2372810" y="-1217061"/>
            <a:ext cx="10470480" cy="7439732"/>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ctrTitle"/>
          </p:nvPr>
        </p:nvSpPr>
        <p:spPr>
          <a:xfrm>
            <a:off x="2359747" y="-158419"/>
            <a:ext cx="9775421" cy="3996267"/>
          </a:xfrm>
        </p:spPr>
        <p:txBody>
          <a:bodyPr>
            <a:noAutofit/>
          </a:bodyPr>
          <a:lstStyle/>
          <a:p>
            <a:pPr algn="ctr"/>
            <a:r>
              <a:rPr lang="es-GT" sz="5400" b="1" dirty="0">
                <a:solidFill>
                  <a:srgbClr val="0070C0"/>
                </a:solidFill>
              </a:rPr>
              <a:t>Herramientas de </a:t>
            </a:r>
            <a:r>
              <a:rPr lang="es-GT" sz="5400" b="1" dirty="0" smtClean="0">
                <a:solidFill>
                  <a:srgbClr val="0070C0"/>
                </a:solidFill>
              </a:rPr>
              <a:t>comunicación </a:t>
            </a:r>
            <a:r>
              <a:rPr lang="es-GT" sz="5400" b="1" dirty="0">
                <a:solidFill>
                  <a:srgbClr val="0070C0"/>
                </a:solidFill>
              </a:rPr>
              <a:t>que mejoran la gestión de las </a:t>
            </a:r>
            <a:r>
              <a:rPr lang="es-GT" sz="5400" b="1" dirty="0" smtClean="0">
                <a:solidFill>
                  <a:srgbClr val="0070C0"/>
                </a:solidFill>
              </a:rPr>
              <a:t>organizaciones</a:t>
            </a:r>
            <a:endParaRPr lang="es-GT" sz="5400" dirty="0">
              <a:solidFill>
                <a:srgbClr val="0070C0"/>
              </a:solidFill>
            </a:endParaRPr>
          </a:p>
        </p:txBody>
      </p:sp>
      <p:sp>
        <p:nvSpPr>
          <p:cNvPr id="3" name="Subtítulo 2"/>
          <p:cNvSpPr>
            <a:spLocks noGrp="1"/>
          </p:cNvSpPr>
          <p:nvPr>
            <p:ph type="subTitle" idx="1"/>
          </p:nvPr>
        </p:nvSpPr>
        <p:spPr>
          <a:xfrm>
            <a:off x="4730938" y="3927340"/>
            <a:ext cx="5033037" cy="494308"/>
          </a:xfrm>
        </p:spPr>
        <p:txBody>
          <a:bodyPr/>
          <a:lstStyle/>
          <a:p>
            <a:r>
              <a:rPr lang="es-GT" dirty="0"/>
              <a:t>Tecnologías de Información y Comunicación</a:t>
            </a:r>
          </a:p>
        </p:txBody>
      </p:sp>
      <p:sp>
        <p:nvSpPr>
          <p:cNvPr id="5" name="Subtítulo 2"/>
          <p:cNvSpPr txBox="1">
            <a:spLocks/>
          </p:cNvSpPr>
          <p:nvPr/>
        </p:nvSpPr>
        <p:spPr>
          <a:xfrm>
            <a:off x="6568809" y="5729803"/>
            <a:ext cx="5033037" cy="759494"/>
          </a:xfrm>
          <a:prstGeom prst="rect">
            <a:avLst/>
          </a:prstGeom>
        </p:spPr>
        <p:txBody>
          <a:bodyPr vert="horz" lIns="91440" tIns="45720" rIns="91440" bIns="45720" rtlCol="0" anchor="t">
            <a:norm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r>
              <a:rPr lang="es-GT" b="1" dirty="0" smtClean="0"/>
              <a:t>Ing. Luis Fernando De León</a:t>
            </a:r>
            <a:r>
              <a:rPr lang="es-GT" dirty="0" smtClean="0"/>
              <a:t/>
            </a:r>
            <a:br>
              <a:rPr lang="es-GT" dirty="0" smtClean="0"/>
            </a:br>
            <a:r>
              <a:rPr lang="es-GT" dirty="0" smtClean="0">
                <a:hlinkClick r:id="rId4"/>
              </a:rPr>
              <a:t>Ldeleon@comunicaris.com</a:t>
            </a:r>
            <a:endParaRPr lang="es-GT" dirty="0"/>
          </a:p>
        </p:txBody>
      </p:sp>
      <p:pic>
        <p:nvPicPr>
          <p:cNvPr id="4" name="Imagen 3"/>
          <p:cNvPicPr>
            <a:picLocks noChangeAspect="1"/>
          </p:cNvPicPr>
          <p:nvPr/>
        </p:nvPicPr>
        <p:blipFill>
          <a:blip r:embed="rId5">
            <a:clrChange>
              <a:clrFrom>
                <a:srgbClr val="FEFFFF"/>
              </a:clrFrom>
              <a:clrTo>
                <a:srgbClr val="FEFFFF">
                  <a:alpha val="0"/>
                </a:srgbClr>
              </a:clrTo>
            </a:clrChange>
            <a:extLst>
              <a:ext uri="{28A0092B-C50C-407E-A947-70E740481C1C}">
                <a14:useLocalDpi xmlns:a14="http://schemas.microsoft.com/office/drawing/2010/main"/>
              </a:ext>
            </a:extLst>
          </a:blip>
          <a:stretch>
            <a:fillRect/>
          </a:stretch>
        </p:blipFill>
        <p:spPr>
          <a:xfrm>
            <a:off x="7719967" y="5411050"/>
            <a:ext cx="749300" cy="698500"/>
          </a:xfrm>
          <a:prstGeom prst="rect">
            <a:avLst/>
          </a:prstGeom>
        </p:spPr>
      </p:pic>
    </p:spTree>
    <p:extLst>
      <p:ext uri="{BB962C8B-B14F-4D97-AF65-F5344CB8AC3E}">
        <p14:creationId xmlns:p14="http://schemas.microsoft.com/office/powerpoint/2010/main" val="26970647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3.amazonaws.com/Snowcovered_C_Images/33904_cooldnn%20facebook%20like.jp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460290" y="-236859"/>
            <a:ext cx="4793553" cy="4604808"/>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1"/>
          <p:cNvSpPr>
            <a:spLocks noGrp="1"/>
          </p:cNvSpPr>
          <p:nvPr>
            <p:ph type="title"/>
          </p:nvPr>
        </p:nvSpPr>
        <p:spPr>
          <a:xfrm>
            <a:off x="529560" y="2065545"/>
            <a:ext cx="10720825" cy="1511395"/>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Autofit/>
          </a:bodyPr>
          <a:lstStyle/>
          <a:p>
            <a:r>
              <a:rPr lang="es-GT" sz="11500" b="1" dirty="0" smtClean="0">
                <a:solidFill>
                  <a:schemeClr val="bg1"/>
                </a:solidFill>
              </a:rPr>
              <a:t>Redes </a:t>
            </a:r>
            <a:r>
              <a:rPr lang="es-GT" sz="8800" b="1" dirty="0" smtClean="0">
                <a:solidFill>
                  <a:srgbClr val="0070C0"/>
                </a:solidFill>
              </a:rPr>
              <a:t>sociales</a:t>
            </a:r>
            <a:endParaRPr lang="es-GT" sz="8800" b="1" dirty="0">
              <a:solidFill>
                <a:srgbClr val="0070C0"/>
              </a:solidFill>
            </a:endParaRPr>
          </a:p>
        </p:txBody>
      </p:sp>
      <p:sp>
        <p:nvSpPr>
          <p:cNvPr id="6" name="Rectángulo 5"/>
          <p:cNvSpPr/>
          <p:nvPr/>
        </p:nvSpPr>
        <p:spPr>
          <a:xfrm>
            <a:off x="2122187" y="4745501"/>
            <a:ext cx="9128197" cy="646331"/>
          </a:xfrm>
          <a:prstGeom prst="rect">
            <a:avLst/>
          </a:prstGeom>
          <a:noFill/>
        </p:spPr>
        <p:txBody>
          <a:bodyPr wrap="square">
            <a:spAutoFit/>
          </a:bodyPr>
          <a:lstStyle/>
          <a:p>
            <a:r>
              <a:rPr lang="es-GT" dirty="0" smtClean="0">
                <a:solidFill>
                  <a:srgbClr val="0070C0"/>
                </a:solidFill>
              </a:rPr>
              <a:t>Redes sociales (internet) </a:t>
            </a:r>
            <a:r>
              <a:rPr lang="es-GT" dirty="0" smtClean="0"/>
              <a:t>medio </a:t>
            </a:r>
            <a:r>
              <a:rPr lang="es-GT" dirty="0"/>
              <a:t>de comunicación social que se centra en establecer un contacto con otras personas por medio de la </a:t>
            </a:r>
            <a:r>
              <a:rPr lang="es-GT" dirty="0" smtClean="0"/>
              <a:t>Internet</a:t>
            </a:r>
            <a:endParaRPr lang="es-GT" dirty="0"/>
          </a:p>
        </p:txBody>
      </p:sp>
    </p:spTree>
    <p:extLst>
      <p:ext uri="{BB962C8B-B14F-4D97-AF65-F5344CB8AC3E}">
        <p14:creationId xmlns:p14="http://schemas.microsoft.com/office/powerpoint/2010/main" val="12921474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710517" y="5679493"/>
            <a:ext cx="5481484" cy="1200329"/>
          </a:xfrm>
          <a:prstGeom prst="rect">
            <a:avLst/>
          </a:prstGeom>
          <a:solidFill>
            <a:schemeClr val="bg1"/>
          </a:solidFill>
        </p:spPr>
        <p:txBody>
          <a:bodyPr wrap="square">
            <a:spAutoFit/>
          </a:bodyPr>
          <a:lstStyle/>
          <a:p>
            <a:endParaRPr lang="es-GT" dirty="0" smtClean="0"/>
          </a:p>
          <a:p>
            <a:endParaRPr lang="es-GT" dirty="0"/>
          </a:p>
          <a:p>
            <a:endParaRPr lang="es-GT" dirty="0" smtClean="0"/>
          </a:p>
          <a:p>
            <a:endParaRPr lang="es-GT" dirty="0"/>
          </a:p>
        </p:txBody>
      </p:sp>
      <p:sp>
        <p:nvSpPr>
          <p:cNvPr id="3" name="Marcador de contenido 2"/>
          <p:cNvSpPr>
            <a:spLocks noGrp="1"/>
          </p:cNvSpPr>
          <p:nvPr>
            <p:ph idx="1"/>
          </p:nvPr>
        </p:nvSpPr>
        <p:spPr>
          <a:xfrm>
            <a:off x="1481119" y="2651169"/>
            <a:ext cx="5624414" cy="3658191"/>
          </a:xfrm>
        </p:spPr>
        <p:txBody>
          <a:bodyPr>
            <a:normAutofit/>
          </a:bodyPr>
          <a:lstStyle/>
          <a:p>
            <a:pPr marL="0" indent="0">
              <a:buNone/>
            </a:pPr>
            <a:r>
              <a:rPr lang="es-GT" sz="3600" dirty="0" smtClean="0">
                <a:solidFill>
                  <a:srgbClr val="0070C0"/>
                </a:solidFill>
              </a:rPr>
              <a:t>Plan</a:t>
            </a:r>
            <a:r>
              <a:rPr lang="es-GT" sz="3600" dirty="0" smtClean="0"/>
              <a:t> </a:t>
            </a:r>
            <a:r>
              <a:rPr lang="es-GT" sz="2000" dirty="0" smtClean="0"/>
              <a:t>(Qué</a:t>
            </a:r>
            <a:r>
              <a:rPr lang="es-GT" sz="2000" dirty="0"/>
              <a:t>? Cómo</a:t>
            </a:r>
            <a:r>
              <a:rPr lang="es-GT" sz="2000" dirty="0" smtClean="0"/>
              <a:t>? Quién? Dónde</a:t>
            </a:r>
            <a:r>
              <a:rPr lang="es-GT" sz="2000" dirty="0"/>
              <a:t>? Cuándo? )</a:t>
            </a:r>
            <a:endParaRPr lang="es-GT" sz="2000" dirty="0" smtClean="0"/>
          </a:p>
          <a:p>
            <a:r>
              <a:rPr lang="es-GT" sz="2000" dirty="0" smtClean="0"/>
              <a:t>Contenidos y vinculación al sitio web</a:t>
            </a:r>
          </a:p>
          <a:p>
            <a:r>
              <a:rPr lang="es-GT" sz="2000" dirty="0" smtClean="0"/>
              <a:t>Imagen institucional, diseño, </a:t>
            </a:r>
            <a:r>
              <a:rPr lang="es-GT" sz="2000" b="1" dirty="0" smtClean="0"/>
              <a:t>curación</a:t>
            </a:r>
          </a:p>
          <a:p>
            <a:r>
              <a:rPr lang="es-GT" sz="2000" dirty="0" smtClean="0"/>
              <a:t>Administradores-moderadores y normativa</a:t>
            </a:r>
            <a:endParaRPr lang="es-GT" sz="2000" dirty="0"/>
          </a:p>
          <a:p>
            <a:r>
              <a:rPr lang="es-GT" sz="2000" dirty="0" smtClean="0"/>
              <a:t>Elegir medio(s) adecuado</a:t>
            </a:r>
          </a:p>
          <a:p>
            <a:r>
              <a:rPr lang="es-GT" sz="2000" dirty="0" smtClean="0"/>
              <a:t>Medición y estadísticas</a:t>
            </a:r>
          </a:p>
        </p:txBody>
      </p:sp>
      <p:pic>
        <p:nvPicPr>
          <p:cNvPr id="5122" name="Picture 2" descr="plataformfordistributio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710516" y="-65315"/>
            <a:ext cx="5481484" cy="596872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3.amazonaws.com/Snowcovered_C_Images/33904_cooldnn%20facebook%20like.jpg"/>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460290" y="-236859"/>
            <a:ext cx="2707949" cy="2601324"/>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1460290" y="1143204"/>
            <a:ext cx="4895745" cy="457200"/>
          </a:xfrm>
          <a:effectLst>
            <a:outerShdw blurRad="50800" dist="38100" dir="2700000" algn="tl" rotWithShape="0">
              <a:prstClr val="black">
                <a:alpha val="40000"/>
              </a:prstClr>
            </a:outerShdw>
          </a:effectLst>
        </p:spPr>
        <p:txBody>
          <a:bodyPr>
            <a:noAutofit/>
          </a:bodyPr>
          <a:lstStyle/>
          <a:p>
            <a:r>
              <a:rPr lang="es-GT" sz="6000" b="1" dirty="0" smtClean="0">
                <a:solidFill>
                  <a:schemeClr val="bg1"/>
                </a:solidFill>
              </a:rPr>
              <a:t>Redes </a:t>
            </a:r>
            <a:r>
              <a:rPr lang="es-GT" sz="4800" b="1" dirty="0" smtClean="0">
                <a:solidFill>
                  <a:srgbClr val="0070C0"/>
                </a:solidFill>
              </a:rPr>
              <a:t>sociales</a:t>
            </a:r>
            <a:endParaRPr lang="es-GT" sz="4800" b="1" dirty="0">
              <a:solidFill>
                <a:srgbClr val="0070C0"/>
              </a:solidFill>
            </a:endParaRPr>
          </a:p>
        </p:txBody>
      </p:sp>
      <p:sp>
        <p:nvSpPr>
          <p:cNvPr id="5" name="Rectángulo 4"/>
          <p:cNvSpPr/>
          <p:nvPr/>
        </p:nvSpPr>
        <p:spPr>
          <a:xfrm>
            <a:off x="65315" y="6396335"/>
            <a:ext cx="1453411" cy="338554"/>
          </a:xfrm>
          <a:prstGeom prst="rect">
            <a:avLst/>
          </a:prstGeom>
        </p:spPr>
        <p:txBody>
          <a:bodyPr wrap="none">
            <a:spAutoFit/>
          </a:bodyPr>
          <a:lstStyle/>
          <a:p>
            <a:r>
              <a:rPr lang="es-GT" sz="1600" b="1" dirty="0">
                <a:solidFill>
                  <a:schemeClr val="bg1"/>
                </a:solidFill>
              </a:rPr>
              <a:t>Redes sociales</a:t>
            </a:r>
            <a:endParaRPr lang="es-GT" sz="1600" dirty="0">
              <a:solidFill>
                <a:schemeClr val="bg1"/>
              </a:solidFill>
            </a:endParaRPr>
          </a:p>
        </p:txBody>
      </p:sp>
    </p:spTree>
    <p:extLst>
      <p:ext uri="{BB962C8B-B14F-4D97-AF65-F5344CB8AC3E}">
        <p14:creationId xmlns:p14="http://schemas.microsoft.com/office/powerpoint/2010/main" val="27961274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12739" y="365283"/>
            <a:ext cx="4643252" cy="1888653"/>
          </a:xfrm>
        </p:spPr>
        <p:txBody>
          <a:bodyPr>
            <a:normAutofit/>
          </a:bodyPr>
          <a:lstStyle/>
          <a:p>
            <a:pPr algn="l"/>
            <a:r>
              <a:rPr lang="es-ES" sz="4900" dirty="0" smtClean="0">
                <a:solidFill>
                  <a:srgbClr val="0070C0"/>
                </a:solidFill>
                <a:hlinkClick r:id="rId2"/>
              </a:rPr>
              <a:t>Nuevos términos </a:t>
            </a:r>
            <a:r>
              <a:rPr lang="es-ES" dirty="0" smtClean="0">
                <a:solidFill>
                  <a:srgbClr val="0070C0"/>
                </a:solidFill>
              </a:rPr>
              <a:t/>
            </a:r>
            <a:br>
              <a:rPr lang="es-ES" dirty="0" smtClean="0">
                <a:solidFill>
                  <a:srgbClr val="0070C0"/>
                </a:solidFill>
              </a:rPr>
            </a:br>
            <a:r>
              <a:rPr lang="es-ES" sz="2000" dirty="0" smtClean="0">
                <a:solidFill>
                  <a:srgbClr val="0070C0"/>
                </a:solidFill>
              </a:rPr>
              <a:t>#LOL </a:t>
            </a:r>
            <a:r>
              <a:rPr lang="en-US" sz="2000" dirty="0">
                <a:solidFill>
                  <a:srgbClr val="0070C0"/>
                </a:solidFill>
              </a:rPr>
              <a:t> </a:t>
            </a:r>
            <a:r>
              <a:rPr lang="en-US" sz="1200" b="1" i="1" dirty="0">
                <a:solidFill>
                  <a:srgbClr val="0070C0"/>
                </a:solidFill>
              </a:rPr>
              <a:t>Laughing out Loud (</a:t>
            </a:r>
            <a:r>
              <a:rPr lang="en-US" sz="1200" b="1" i="1" dirty="0" err="1">
                <a:solidFill>
                  <a:srgbClr val="0070C0"/>
                </a:solidFill>
              </a:rPr>
              <a:t>reírse</a:t>
            </a:r>
            <a:r>
              <a:rPr lang="en-US" sz="1200" b="1" i="1" dirty="0">
                <a:solidFill>
                  <a:srgbClr val="0070C0"/>
                </a:solidFill>
              </a:rPr>
              <a:t> a </a:t>
            </a:r>
            <a:r>
              <a:rPr lang="en-US" sz="1200" b="1" i="1" dirty="0" err="1" smtClean="0">
                <a:solidFill>
                  <a:srgbClr val="0070C0"/>
                </a:solidFill>
              </a:rPr>
              <a:t>carcajadas</a:t>
            </a:r>
            <a:r>
              <a:rPr lang="en-US" sz="1200" b="1" i="1" dirty="0" smtClean="0">
                <a:solidFill>
                  <a:srgbClr val="0070C0"/>
                </a:solidFill>
              </a:rPr>
              <a:t>)</a:t>
            </a:r>
            <a:r>
              <a:rPr lang="en-US" sz="1200" dirty="0" smtClean="0">
                <a:solidFill>
                  <a:srgbClr val="0070C0"/>
                </a:solidFill>
              </a:rPr>
              <a:t/>
            </a:r>
            <a:br>
              <a:rPr lang="en-US" sz="1200" dirty="0" smtClean="0">
                <a:solidFill>
                  <a:srgbClr val="0070C0"/>
                </a:solidFill>
              </a:rPr>
            </a:br>
            <a:r>
              <a:rPr lang="es-ES" sz="2000" dirty="0" smtClean="0">
                <a:solidFill>
                  <a:srgbClr val="0070C0"/>
                </a:solidFill>
              </a:rPr>
              <a:t>#YOLO</a:t>
            </a:r>
            <a:r>
              <a:rPr lang="en-US" sz="1200" b="1" i="1" dirty="0">
                <a:solidFill>
                  <a:srgbClr val="0070C0"/>
                </a:solidFill>
              </a:rPr>
              <a:t>You Only Live Once (</a:t>
            </a:r>
            <a:r>
              <a:rPr lang="en-US" sz="1200" b="1" i="1" dirty="0" err="1">
                <a:solidFill>
                  <a:srgbClr val="0070C0"/>
                </a:solidFill>
              </a:rPr>
              <a:t>Sólo</a:t>
            </a:r>
            <a:r>
              <a:rPr lang="en-US" sz="1200" b="1" i="1" dirty="0">
                <a:solidFill>
                  <a:srgbClr val="0070C0"/>
                </a:solidFill>
              </a:rPr>
              <a:t> </a:t>
            </a:r>
            <a:r>
              <a:rPr lang="en-US" sz="1200" b="1" i="1" dirty="0" err="1">
                <a:solidFill>
                  <a:srgbClr val="0070C0"/>
                </a:solidFill>
              </a:rPr>
              <a:t>vives</a:t>
            </a:r>
            <a:r>
              <a:rPr lang="en-US" sz="1200" b="1" i="1" dirty="0">
                <a:solidFill>
                  <a:srgbClr val="0070C0"/>
                </a:solidFill>
              </a:rPr>
              <a:t> </a:t>
            </a:r>
            <a:r>
              <a:rPr lang="en-US" sz="1200" b="1" i="1" dirty="0" err="1">
                <a:solidFill>
                  <a:srgbClr val="0070C0"/>
                </a:solidFill>
              </a:rPr>
              <a:t>una</a:t>
            </a:r>
            <a:r>
              <a:rPr lang="en-US" sz="1200" b="1" i="1" dirty="0">
                <a:solidFill>
                  <a:srgbClr val="0070C0"/>
                </a:solidFill>
              </a:rPr>
              <a:t> </a:t>
            </a:r>
            <a:r>
              <a:rPr lang="en-US" sz="1200" b="1" i="1" dirty="0" err="1">
                <a:solidFill>
                  <a:srgbClr val="0070C0"/>
                </a:solidFill>
              </a:rPr>
              <a:t>vez</a:t>
            </a:r>
            <a:r>
              <a:rPr lang="en-US" sz="1200" b="1" i="1" dirty="0" smtClean="0">
                <a:solidFill>
                  <a:srgbClr val="0070C0"/>
                </a:solidFill>
              </a:rPr>
              <a:t>)</a:t>
            </a:r>
            <a:r>
              <a:rPr lang="en-US" sz="1100" i="1" dirty="0" smtClean="0">
                <a:solidFill>
                  <a:srgbClr val="0070C0"/>
                </a:solidFill>
              </a:rPr>
              <a:t/>
            </a:r>
            <a:br>
              <a:rPr lang="en-US" sz="1100" i="1" dirty="0" smtClean="0">
                <a:solidFill>
                  <a:srgbClr val="0070C0"/>
                </a:solidFill>
              </a:rPr>
            </a:br>
            <a:r>
              <a:rPr lang="en-US" sz="2000" i="1" dirty="0" smtClean="0">
                <a:solidFill>
                  <a:srgbClr val="0070C0"/>
                </a:solidFill>
              </a:rPr>
              <a:t>#</a:t>
            </a:r>
            <a:r>
              <a:rPr lang="es-GT" sz="2000" dirty="0" smtClean="0">
                <a:solidFill>
                  <a:srgbClr val="0070C0"/>
                </a:solidFill>
              </a:rPr>
              <a:t>SELFIE </a:t>
            </a:r>
            <a:r>
              <a:rPr lang="es-GT" sz="1200" b="1" dirty="0">
                <a:solidFill>
                  <a:srgbClr val="0070C0"/>
                </a:solidFill>
              </a:rPr>
              <a:t>(autorretrato)</a:t>
            </a:r>
          </a:p>
        </p:txBody>
      </p:sp>
      <p:sp>
        <p:nvSpPr>
          <p:cNvPr id="3" name="Marcador de contenido 2"/>
          <p:cNvSpPr>
            <a:spLocks noGrp="1"/>
          </p:cNvSpPr>
          <p:nvPr>
            <p:ph idx="1"/>
          </p:nvPr>
        </p:nvSpPr>
        <p:spPr>
          <a:xfrm>
            <a:off x="1636983" y="2650301"/>
            <a:ext cx="6017851" cy="3557314"/>
          </a:xfrm>
        </p:spPr>
        <p:txBody>
          <a:bodyPr>
            <a:normAutofit fontScale="92500" lnSpcReduction="20000"/>
          </a:bodyPr>
          <a:lstStyle/>
          <a:p>
            <a:r>
              <a:rPr lang="es-GT" dirty="0" smtClean="0">
                <a:hlinkClick r:id="rId3"/>
              </a:rPr>
              <a:t>Curación de contenidos </a:t>
            </a:r>
            <a:r>
              <a:rPr lang="es-GT" sz="1400" dirty="0"/>
              <a:t>El exceso de información en la Red ha propiciado la acuciante necesidad de esta labor de filtrado</a:t>
            </a:r>
          </a:p>
          <a:p>
            <a:r>
              <a:rPr lang="es-GT" dirty="0" smtClean="0">
                <a:solidFill>
                  <a:schemeClr val="accent1">
                    <a:lumMod val="75000"/>
                  </a:schemeClr>
                </a:solidFill>
              </a:rPr>
              <a:t>Social Media Manager, “Un Tuit”</a:t>
            </a:r>
          </a:p>
          <a:p>
            <a:r>
              <a:rPr lang="es-GT" dirty="0" smtClean="0">
                <a:hlinkClick r:id="rId4"/>
              </a:rPr>
              <a:t>HashTag </a:t>
            </a:r>
            <a:r>
              <a:rPr lang="es-GT" sz="1400" dirty="0"/>
              <a:t>del inglés </a:t>
            </a:r>
            <a:r>
              <a:rPr lang="es-GT" sz="1400" i="1" dirty="0"/>
              <a:t>hash</a:t>
            </a:r>
            <a:r>
              <a:rPr lang="es-GT" sz="1400" dirty="0"/>
              <a:t>, almohadilla o numeral y </a:t>
            </a:r>
            <a:r>
              <a:rPr lang="es-GT" sz="1400" i="1" dirty="0" err="1"/>
              <a:t>tag</a:t>
            </a:r>
            <a:r>
              <a:rPr lang="es-GT" sz="1400" dirty="0"/>
              <a:t>, etiqueta</a:t>
            </a:r>
            <a:r>
              <a:rPr lang="es-GT" dirty="0" smtClean="0"/>
              <a:t> : </a:t>
            </a:r>
          </a:p>
          <a:p>
            <a:r>
              <a:rPr lang="es-GT" dirty="0" smtClean="0">
                <a:solidFill>
                  <a:schemeClr val="accent1">
                    <a:lumMod val="75000"/>
                  </a:schemeClr>
                </a:solidFill>
                <a:hlinkClick r:id="rId5"/>
              </a:rPr>
              <a:t>Trendent Topic</a:t>
            </a:r>
            <a:endParaRPr lang="es-GT" dirty="0">
              <a:solidFill>
                <a:schemeClr val="accent1">
                  <a:lumMod val="75000"/>
                </a:schemeClr>
              </a:solidFill>
            </a:endParaRPr>
          </a:p>
          <a:p>
            <a:r>
              <a:rPr lang="es-GT" dirty="0" smtClean="0">
                <a:solidFill>
                  <a:schemeClr val="accent1">
                    <a:lumMod val="75000"/>
                  </a:schemeClr>
                </a:solidFill>
              </a:rPr>
              <a:t>Viral</a:t>
            </a:r>
            <a:r>
              <a:rPr lang="es-GT" dirty="0" smtClean="0"/>
              <a:t> </a:t>
            </a:r>
            <a:r>
              <a:rPr lang="es-GT" sz="1700" dirty="0" smtClean="0"/>
              <a:t>(alcance orgánico o viral)</a:t>
            </a:r>
            <a:r>
              <a:rPr lang="es-GT" sz="1700" dirty="0"/>
              <a:t> </a:t>
            </a:r>
            <a:r>
              <a:rPr lang="es-GT" sz="1400" dirty="0"/>
              <a:t>Un </a:t>
            </a:r>
            <a:r>
              <a:rPr lang="es-GT" sz="1400" b="1" dirty="0"/>
              <a:t>video viral</a:t>
            </a:r>
            <a:r>
              <a:rPr lang="es-GT" sz="1400" dirty="0"/>
              <a:t> es una grabación que ha sido ampliamente difundida a través de Internet, por publicidad o por </a:t>
            </a:r>
            <a:r>
              <a:rPr lang="es-GT" sz="1400" dirty="0" smtClean="0"/>
              <a:t>enví</a:t>
            </a:r>
            <a:r>
              <a:rPr lang="es-GT" sz="1800" dirty="0" smtClean="0"/>
              <a:t>o.</a:t>
            </a:r>
          </a:p>
          <a:p>
            <a:r>
              <a:rPr lang="es-GT" dirty="0" smtClean="0">
                <a:solidFill>
                  <a:schemeClr val="accent1">
                    <a:lumMod val="75000"/>
                  </a:schemeClr>
                </a:solidFill>
              </a:rPr>
              <a:t>Hacktivista</a:t>
            </a:r>
            <a:r>
              <a:rPr lang="es-GT" dirty="0" smtClean="0"/>
              <a:t> </a:t>
            </a:r>
            <a:r>
              <a:rPr lang="es-GT" sz="1400" dirty="0"/>
              <a:t>utilización no-violenta de herramientas digitales ilegales o legalmente ambiguas persiguiendo fines </a:t>
            </a:r>
            <a:r>
              <a:rPr lang="es-GT" sz="1400" dirty="0" smtClean="0"/>
              <a:t>políticos</a:t>
            </a:r>
          </a:p>
          <a:p>
            <a:r>
              <a:rPr lang="es-GT" dirty="0">
                <a:solidFill>
                  <a:schemeClr val="accent1">
                    <a:lumMod val="75000"/>
                  </a:schemeClr>
                </a:solidFill>
              </a:rPr>
              <a:t>SPAM y SPLOG</a:t>
            </a:r>
          </a:p>
        </p:txBody>
      </p:sp>
      <p:pic>
        <p:nvPicPr>
          <p:cNvPr id="9221" name="Picture 5" descr="https://scontent.cdninstagram.com/hphotos-xft1/t51.2885-15/s320x320/e15/11190898_379775565543344_832727986_n.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663110" y="240471"/>
            <a:ext cx="2326999" cy="2327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9059672" y="0"/>
            <a:ext cx="3146959" cy="6894195"/>
          </a:xfrm>
          <a:prstGeom prst="rect">
            <a:avLst/>
          </a:prstGeom>
          <a:solidFill>
            <a:schemeClr val="bg1"/>
          </a:solidFill>
        </p:spPr>
        <p:txBody>
          <a:bodyPr wrap="square" rtlCol="0">
            <a:spAutoFit/>
          </a:bodyPr>
          <a:lstStyle/>
          <a:p>
            <a:endParaRPr lang="es-GT" sz="3200" dirty="0" smtClean="0">
              <a:solidFill>
                <a:srgbClr val="0070C0"/>
              </a:solidFill>
              <a:hlinkClick r:id="rId7"/>
            </a:endParaRPr>
          </a:p>
          <a:p>
            <a:r>
              <a:rPr lang="es-GT" sz="3200" dirty="0" smtClean="0">
                <a:solidFill>
                  <a:srgbClr val="0070C0"/>
                </a:solidFill>
                <a:hlinkClick r:id="rId7"/>
              </a:rPr>
              <a:t>MEME</a:t>
            </a:r>
            <a:endParaRPr lang="es-GT" sz="3200" dirty="0" smtClean="0">
              <a:solidFill>
                <a:srgbClr val="0070C0"/>
              </a:solidFill>
            </a:endParaRPr>
          </a:p>
          <a:p>
            <a:r>
              <a:rPr lang="es-GT" dirty="0"/>
              <a:t>idea, concepto, situación, expresión y/o pensamiento manifestado en cualquier tipo de medio virtual, cómic, vídeo, textos, imágenes y todo tipo de construcción multimedia que se replica mediante internet de persona a persona hasta alcanzar una amplia difusión</a:t>
            </a:r>
            <a:r>
              <a:rPr lang="es-GT" dirty="0" smtClean="0"/>
              <a:t>.</a:t>
            </a:r>
          </a:p>
          <a:p>
            <a:endParaRPr lang="es-GT" dirty="0" smtClean="0"/>
          </a:p>
          <a:p>
            <a:endParaRPr lang="es-GT" dirty="0"/>
          </a:p>
          <a:p>
            <a:endParaRPr lang="es-GT" dirty="0" smtClean="0"/>
          </a:p>
          <a:p>
            <a:endParaRPr lang="es-GT" dirty="0"/>
          </a:p>
          <a:p>
            <a:endParaRPr lang="es-GT" dirty="0" smtClean="0"/>
          </a:p>
          <a:p>
            <a:endParaRPr lang="es-GT" dirty="0"/>
          </a:p>
          <a:p>
            <a:endParaRPr lang="es-GT" dirty="0" smtClean="0"/>
          </a:p>
          <a:p>
            <a:endParaRPr lang="es-GT" dirty="0"/>
          </a:p>
          <a:p>
            <a:endParaRPr lang="es-GT" dirty="0" smtClean="0"/>
          </a:p>
          <a:p>
            <a:endParaRPr lang="es-GT" dirty="0"/>
          </a:p>
          <a:p>
            <a:endParaRPr lang="es-GT" dirty="0"/>
          </a:p>
        </p:txBody>
      </p:sp>
      <p:pic>
        <p:nvPicPr>
          <p:cNvPr id="2050" name="Picture 2" descr="http://elmemeno.com/wp-content/uploads/2013/11/elmemeno.com-claromovistarse%C3%B1al.jpg"/>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9083429" y="4301756"/>
            <a:ext cx="3108571" cy="2010362"/>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2498502" y="6172480"/>
            <a:ext cx="8071726" cy="646331"/>
          </a:xfrm>
          <a:prstGeom prst="rect">
            <a:avLst/>
          </a:prstGeom>
        </p:spPr>
        <p:txBody>
          <a:bodyPr wrap="square">
            <a:spAutoFit/>
          </a:bodyPr>
          <a:lstStyle/>
          <a:p>
            <a:r>
              <a:rPr lang="es-GT" sz="1200" dirty="0">
                <a:hlinkClick r:id="rId9"/>
              </a:rPr>
              <a:t>http://www.gamerdic.es/termino</a:t>
            </a:r>
            <a:r>
              <a:rPr lang="es-GT" sz="1200" dirty="0" smtClean="0">
                <a:hlinkClick r:id="rId9"/>
              </a:rPr>
              <a:t>/ </a:t>
            </a:r>
            <a:endParaRPr lang="es-GT" sz="1200" dirty="0">
              <a:hlinkClick r:id="rId9"/>
            </a:endParaRPr>
          </a:p>
          <a:p>
            <a:r>
              <a:rPr lang="es-GT" sz="1200" dirty="0" smtClean="0">
                <a:hlinkClick r:id="rId9"/>
              </a:rPr>
              <a:t>http://www.socialmediaycontenidos.com/los-50-terminos-imprescindibles-del-marketing-online-bien-explicados-ii</a:t>
            </a:r>
            <a:r>
              <a:rPr lang="es-GT" sz="1200" dirty="0" smtClean="0"/>
              <a:t> </a:t>
            </a:r>
          </a:p>
          <a:p>
            <a:r>
              <a:rPr lang="es-GT" sz="1200" dirty="0" smtClean="0">
                <a:hlinkClick r:id="rId3"/>
              </a:rPr>
              <a:t>http</a:t>
            </a:r>
            <a:r>
              <a:rPr lang="es-GT" sz="1200" dirty="0">
                <a:hlinkClick r:id="rId3"/>
              </a:rPr>
              <a:t>://</a:t>
            </a:r>
            <a:r>
              <a:rPr lang="es-GT" sz="1200" dirty="0" smtClean="0">
                <a:hlinkClick r:id="rId3"/>
              </a:rPr>
              <a:t>es.wikipedia.org/wiki/Curaci%C3%B3n_de_contenidos</a:t>
            </a:r>
            <a:r>
              <a:rPr lang="es-GT" sz="1200" dirty="0" smtClean="0"/>
              <a:t> </a:t>
            </a:r>
            <a:endParaRPr lang="es-GT" sz="1200" dirty="0"/>
          </a:p>
        </p:txBody>
      </p:sp>
      <p:sp>
        <p:nvSpPr>
          <p:cNvPr id="8" name="Rectángulo 7"/>
          <p:cNvSpPr/>
          <p:nvPr/>
        </p:nvSpPr>
        <p:spPr>
          <a:xfrm>
            <a:off x="65315" y="6396335"/>
            <a:ext cx="1453411" cy="338554"/>
          </a:xfrm>
          <a:prstGeom prst="rect">
            <a:avLst/>
          </a:prstGeom>
        </p:spPr>
        <p:txBody>
          <a:bodyPr wrap="none">
            <a:spAutoFit/>
          </a:bodyPr>
          <a:lstStyle/>
          <a:p>
            <a:r>
              <a:rPr lang="es-GT" sz="1600" b="1" dirty="0">
                <a:solidFill>
                  <a:schemeClr val="bg1"/>
                </a:solidFill>
              </a:rPr>
              <a:t>Redes sociales</a:t>
            </a:r>
            <a:endParaRPr lang="es-GT" sz="1600" dirty="0">
              <a:solidFill>
                <a:schemeClr val="bg1"/>
              </a:solidFill>
            </a:endParaRPr>
          </a:p>
        </p:txBody>
      </p:sp>
    </p:spTree>
    <p:extLst>
      <p:ext uri="{BB962C8B-B14F-4D97-AF65-F5344CB8AC3E}">
        <p14:creationId xmlns:p14="http://schemas.microsoft.com/office/powerpoint/2010/main" val="19143473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64212" y="594963"/>
            <a:ext cx="7470830" cy="873123"/>
          </a:xfrm>
        </p:spPr>
        <p:txBody>
          <a:bodyPr/>
          <a:lstStyle/>
          <a:p>
            <a:r>
              <a:rPr lang="es-GT" dirty="0" smtClean="0">
                <a:solidFill>
                  <a:srgbClr val="0070C0"/>
                </a:solidFill>
              </a:rPr>
              <a:t>#Tendencias en redes sociales</a:t>
            </a:r>
            <a:endParaRPr lang="es-GT" dirty="0">
              <a:solidFill>
                <a:srgbClr val="0070C0"/>
              </a:solidFill>
            </a:endParaRPr>
          </a:p>
        </p:txBody>
      </p:sp>
      <p:sp>
        <p:nvSpPr>
          <p:cNvPr id="3" name="Marcador de contenido 2"/>
          <p:cNvSpPr>
            <a:spLocks noGrp="1"/>
          </p:cNvSpPr>
          <p:nvPr>
            <p:ph idx="1"/>
          </p:nvPr>
        </p:nvSpPr>
        <p:spPr>
          <a:xfrm>
            <a:off x="1349085" y="1887794"/>
            <a:ext cx="6001739" cy="4793226"/>
          </a:xfrm>
        </p:spPr>
        <p:txBody>
          <a:bodyPr>
            <a:normAutofit/>
          </a:bodyPr>
          <a:lstStyle/>
          <a:p>
            <a:pPr algn="just"/>
            <a:r>
              <a:rPr lang="es-GT" sz="1800" dirty="0"/>
              <a:t>Los dispositivos móviles seguirán de forma creciente jugando un rol muy importante, considerando que más del 60% accede al contenido de social media, a través de ellos.</a:t>
            </a:r>
          </a:p>
          <a:p>
            <a:pPr algn="just"/>
            <a:r>
              <a:rPr lang="es-GT" sz="1800" dirty="0"/>
              <a:t>“80-20” se consolidó como la regla para compartir contenido. Comprobada su eficacia, las marcas ahora la respetan y aplican más que nunca: 20% del contenido debe hablar sobre la marca, y el 80% debe ser información de interés </a:t>
            </a:r>
            <a:r>
              <a:rPr lang="es-GT" sz="1800" dirty="0" smtClean="0"/>
              <a:t>general; que </a:t>
            </a:r>
            <a:r>
              <a:rPr lang="es-GT" sz="1800" dirty="0"/>
              <a:t>aporte algo verdaderamente bueno </a:t>
            </a:r>
            <a:r>
              <a:rPr lang="es-GT" sz="1800" dirty="0"/>
              <a:t>a</a:t>
            </a:r>
            <a:r>
              <a:rPr lang="es-GT" sz="1800" dirty="0" smtClean="0"/>
              <a:t> </a:t>
            </a:r>
            <a:r>
              <a:rPr lang="es-GT" sz="1800" dirty="0"/>
              <a:t>la vida de los usuarios.</a:t>
            </a:r>
          </a:p>
          <a:p>
            <a:pPr algn="just"/>
            <a:r>
              <a:rPr lang="es-GT" sz="1800" dirty="0" err="1"/>
              <a:t>Microvideo</a:t>
            </a:r>
            <a:r>
              <a:rPr lang="es-GT" sz="1800" dirty="0"/>
              <a:t>: este tipo de contenido, jugará un mano a mano con las imágenes, y se volverá cada vez más popular gracias a la demostración que ya se produjo con Instagram 15 segundos y luego con Vine, introducido por Twitter.</a:t>
            </a:r>
          </a:p>
          <a:p>
            <a:endParaRPr lang="es-GT" dirty="0"/>
          </a:p>
          <a:p>
            <a:endParaRPr lang="es-GT" dirty="0"/>
          </a:p>
        </p:txBody>
      </p:sp>
      <p:pic>
        <p:nvPicPr>
          <p:cNvPr id="4098" name="Picture 2" descr="MKTEFFORT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12830" y="3190568"/>
            <a:ext cx="4476750" cy="2543175"/>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2772693" y="6407250"/>
            <a:ext cx="9409472" cy="338554"/>
          </a:xfrm>
          <a:prstGeom prst="rect">
            <a:avLst/>
          </a:prstGeom>
        </p:spPr>
        <p:txBody>
          <a:bodyPr wrap="square">
            <a:spAutoFit/>
          </a:bodyPr>
          <a:lstStyle/>
          <a:p>
            <a:r>
              <a:rPr lang="es-GT" sz="1600" dirty="0">
                <a:hlinkClick r:id="rId4"/>
              </a:rPr>
              <a:t>http://postcron.com/es/blog/todas-las-tendencias-en-redes-sociales-2014-infograficos-estadisticas-y-tips</a:t>
            </a:r>
            <a:r>
              <a:rPr lang="es-GT" sz="1600" dirty="0" smtClean="0">
                <a:hlinkClick r:id="rId4"/>
              </a:rPr>
              <a:t>/</a:t>
            </a:r>
            <a:r>
              <a:rPr lang="es-GT" sz="1600" dirty="0" smtClean="0"/>
              <a:t> </a:t>
            </a:r>
            <a:endParaRPr lang="es-GT" sz="1600" dirty="0"/>
          </a:p>
        </p:txBody>
      </p:sp>
      <p:pic>
        <p:nvPicPr>
          <p:cNvPr id="1028" name="Picture 4" descr="http://cdn2.hubspot.net/hubfs/136661/logos-social_1.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112043" y="1568245"/>
            <a:ext cx="3256809" cy="1085603"/>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p:cNvSpPr/>
          <p:nvPr/>
        </p:nvSpPr>
        <p:spPr>
          <a:xfrm>
            <a:off x="65315" y="6396335"/>
            <a:ext cx="1453411" cy="338554"/>
          </a:xfrm>
          <a:prstGeom prst="rect">
            <a:avLst/>
          </a:prstGeom>
        </p:spPr>
        <p:txBody>
          <a:bodyPr wrap="none">
            <a:spAutoFit/>
          </a:bodyPr>
          <a:lstStyle/>
          <a:p>
            <a:r>
              <a:rPr lang="es-GT" sz="1600" b="1" dirty="0">
                <a:solidFill>
                  <a:schemeClr val="bg1"/>
                </a:solidFill>
              </a:rPr>
              <a:t>Redes sociales</a:t>
            </a:r>
            <a:endParaRPr lang="es-GT" sz="1600" dirty="0">
              <a:solidFill>
                <a:schemeClr val="bg1"/>
              </a:solidFill>
            </a:endParaRPr>
          </a:p>
        </p:txBody>
      </p:sp>
      <p:pic>
        <p:nvPicPr>
          <p:cNvPr id="8" name="Picture 4" descr="http://s3.amazonaws.com/Snowcovered_C_Images/33904_cooldnn%20facebook%20like.jpg"/>
          <p:cNvPicPr>
            <a:picLocks noChangeAspect="1" noChangeArrowheads="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948769" y="0"/>
            <a:ext cx="1583356" cy="1521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26690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00787" y="207527"/>
            <a:ext cx="4171907" cy="659674"/>
          </a:xfrm>
        </p:spPr>
        <p:txBody>
          <a:bodyPr>
            <a:normAutofit fontScale="90000"/>
          </a:bodyPr>
          <a:lstStyle/>
          <a:p>
            <a:r>
              <a:rPr lang="es-GT" b="1" dirty="0" smtClean="0">
                <a:solidFill>
                  <a:srgbClr val="0070C0"/>
                </a:solidFill>
              </a:rPr>
              <a:t>MEMES </a:t>
            </a:r>
            <a:br>
              <a:rPr lang="es-GT" b="1" dirty="0" smtClean="0">
                <a:solidFill>
                  <a:srgbClr val="0070C0"/>
                </a:solidFill>
              </a:rPr>
            </a:br>
            <a:r>
              <a:rPr lang="es-GT" b="1" dirty="0" smtClean="0">
                <a:solidFill>
                  <a:srgbClr val="0070C0"/>
                </a:solidFill>
              </a:rPr>
              <a:t>Y VIRALES</a:t>
            </a:r>
            <a:endParaRPr lang="es-GT" b="1" dirty="0">
              <a:solidFill>
                <a:srgbClr val="0070C0"/>
              </a:solidFill>
            </a:endParaRPr>
          </a:p>
        </p:txBody>
      </p:sp>
      <p:pic>
        <p:nvPicPr>
          <p:cNvPr id="4" name="Imagen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920" y="-37402"/>
            <a:ext cx="4545512" cy="6004245"/>
          </a:xfrm>
          <a:prstGeom prst="rect">
            <a:avLst/>
          </a:prstGeom>
          <a:ln>
            <a:noFill/>
          </a:ln>
          <a:effectLst>
            <a:outerShdw blurRad="292100" dist="139700" dir="2700000" algn="tl" rotWithShape="0">
              <a:srgbClr val="333333">
                <a:alpha val="65000"/>
              </a:srgbClr>
            </a:outerShdw>
          </a:effectLst>
        </p:spPr>
      </p:pic>
      <p:pic>
        <p:nvPicPr>
          <p:cNvPr id="8196" name="Picture 4" descr="https://scontent-mia1-1.xx.fbcdn.net/hphotos-xpf1/v/t1.0-9/10455997_10153804163328032_202640502102043511_n.jpg?oh=ecd50c6de9c854ced66e852f658cb4d8&amp;oe=55F45E1D"/>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7968344" y="143692"/>
            <a:ext cx="4223656" cy="57999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8851962" y="6325095"/>
            <a:ext cx="3087489" cy="369332"/>
          </a:xfrm>
          <a:prstGeom prst="rect">
            <a:avLst/>
          </a:prstGeom>
          <a:noFill/>
        </p:spPr>
        <p:txBody>
          <a:bodyPr wrap="square" rtlCol="0">
            <a:spAutoFit/>
          </a:bodyPr>
          <a:lstStyle/>
          <a:p>
            <a:r>
              <a:rPr lang="es-GT" dirty="0" smtClean="0">
                <a:hlinkClick r:id="rId5"/>
              </a:rPr>
              <a:t>2 Campaña de concientización</a:t>
            </a:r>
            <a:endParaRPr lang="es-GT" dirty="0"/>
          </a:p>
        </p:txBody>
      </p:sp>
      <p:sp>
        <p:nvSpPr>
          <p:cNvPr id="6" name="CuadroTexto 5"/>
          <p:cNvSpPr txBox="1"/>
          <p:nvPr/>
        </p:nvSpPr>
        <p:spPr>
          <a:xfrm>
            <a:off x="5817312" y="6318339"/>
            <a:ext cx="2825645" cy="369332"/>
          </a:xfrm>
          <a:prstGeom prst="rect">
            <a:avLst/>
          </a:prstGeom>
          <a:noFill/>
        </p:spPr>
        <p:txBody>
          <a:bodyPr wrap="square" rtlCol="0">
            <a:spAutoFit/>
          </a:bodyPr>
          <a:lstStyle/>
          <a:p>
            <a:r>
              <a:rPr lang="es-GT" dirty="0" smtClean="0">
                <a:hlinkClick r:id="rId6"/>
              </a:rPr>
              <a:t>Campaña concientización</a:t>
            </a:r>
            <a:endParaRPr lang="es-GT" dirty="0"/>
          </a:p>
        </p:txBody>
      </p:sp>
      <p:pic>
        <p:nvPicPr>
          <p:cNvPr id="10" name="Picture 6" descr="https://scontent-mia1-1.xx.fbcdn.net/hphotos-xpf1/v/t1.0-9/11053231_928988927161284_3851170163257173394_n.png?oh=8a96eec8bf978791903e5ce4a1bda9a8&amp;oe=56011D8F"/>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246020" y="1034007"/>
            <a:ext cx="4257308" cy="49295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194" name="Picture 2" descr="http://4.bp.blogspot.com/-v1Rb7IZ-hcs/UjYO5WdI4CI/AAAAAAAAAsY/vkxZSHkNeDw/s1600/first.jp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962900" y="0"/>
            <a:ext cx="4229100" cy="6572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2160600" y="6325095"/>
            <a:ext cx="3226526" cy="369332"/>
          </a:xfrm>
          <a:prstGeom prst="rect">
            <a:avLst/>
          </a:prstGeom>
          <a:noFill/>
        </p:spPr>
        <p:txBody>
          <a:bodyPr wrap="square" rtlCol="0">
            <a:spAutoFit/>
          </a:bodyPr>
          <a:lstStyle/>
          <a:p>
            <a:r>
              <a:rPr lang="es-GT" dirty="0" smtClean="0">
                <a:hlinkClick r:id="rId9"/>
              </a:rPr>
              <a:t>Campañas de publicidad y arte</a:t>
            </a:r>
            <a:endParaRPr lang="es-GT" dirty="0"/>
          </a:p>
        </p:txBody>
      </p:sp>
      <p:sp>
        <p:nvSpPr>
          <p:cNvPr id="11" name="Rectángulo 10"/>
          <p:cNvSpPr/>
          <p:nvPr/>
        </p:nvSpPr>
        <p:spPr>
          <a:xfrm>
            <a:off x="65315" y="6396335"/>
            <a:ext cx="1453411" cy="338554"/>
          </a:xfrm>
          <a:prstGeom prst="rect">
            <a:avLst/>
          </a:prstGeom>
        </p:spPr>
        <p:txBody>
          <a:bodyPr wrap="none">
            <a:spAutoFit/>
          </a:bodyPr>
          <a:lstStyle/>
          <a:p>
            <a:r>
              <a:rPr lang="es-GT" sz="1600" b="1" dirty="0">
                <a:solidFill>
                  <a:schemeClr val="bg1"/>
                </a:solidFill>
              </a:rPr>
              <a:t>Redes sociales</a:t>
            </a:r>
            <a:endParaRPr lang="es-GT" sz="1600" dirty="0">
              <a:solidFill>
                <a:schemeClr val="bg1"/>
              </a:solidFill>
            </a:endParaRPr>
          </a:p>
        </p:txBody>
      </p:sp>
      <p:sp>
        <p:nvSpPr>
          <p:cNvPr id="12" name="CuadroTexto 11"/>
          <p:cNvSpPr txBox="1"/>
          <p:nvPr/>
        </p:nvSpPr>
        <p:spPr>
          <a:xfrm>
            <a:off x="2160600" y="5970971"/>
            <a:ext cx="2593980" cy="369332"/>
          </a:xfrm>
          <a:prstGeom prst="rect">
            <a:avLst/>
          </a:prstGeom>
          <a:noFill/>
        </p:spPr>
        <p:txBody>
          <a:bodyPr wrap="none" rtlCol="0">
            <a:spAutoFit/>
          </a:bodyPr>
          <a:lstStyle/>
          <a:p>
            <a:r>
              <a:rPr lang="es-GT" dirty="0" smtClean="0">
                <a:hlinkClick r:id="rId10"/>
              </a:rPr>
              <a:t>Campaña: Firma una teta</a:t>
            </a:r>
            <a:endParaRPr lang="es-GT" dirty="0"/>
          </a:p>
        </p:txBody>
      </p:sp>
    </p:spTree>
    <p:extLst>
      <p:ext uri="{BB962C8B-B14F-4D97-AF65-F5344CB8AC3E}">
        <p14:creationId xmlns:p14="http://schemas.microsoft.com/office/powerpoint/2010/main" val="32045724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https://scontent-mia1-1.xx.fbcdn.net/hphotos-xta1/v/t1.0-9/11246371_930637943663049_9148179839683418451_n.jpg?oh=f99e36b7806ac0353b8af474834572d2&amp;oe=55FA982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181857" y="3108"/>
            <a:ext cx="3997235" cy="3997235"/>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https://scontent-mia1-1.xx.fbcdn.net/hphotos-xpf1/v/t1.0-9/1743529_273593729467589_134224322_n.jpg?oh=26f7e6f1a57148b7d181d2b45d80de35&amp;oe=56035D09"/>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457240" y="-2"/>
            <a:ext cx="3796634" cy="35822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Marcador de contenido 2"/>
          <p:cNvSpPr>
            <a:spLocks noGrp="1"/>
          </p:cNvSpPr>
          <p:nvPr>
            <p:ph idx="1"/>
          </p:nvPr>
        </p:nvSpPr>
        <p:spPr/>
        <p:txBody>
          <a:bodyPr/>
          <a:lstStyle/>
          <a:p>
            <a:endParaRPr lang="es-GT"/>
          </a:p>
        </p:txBody>
      </p:sp>
      <p:pic>
        <p:nvPicPr>
          <p:cNvPr id="9224" name="Picture 8" descr="https://scontent-mia1-1.xx.fbcdn.net/hphotos-xtf1/t31.0-8/11096453_889833047744163_6462759173336018571_o.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934" y="0"/>
            <a:ext cx="4446114" cy="34322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218" name="Picture 2" descr="https://scontent-mia1-1.xx.fbcdn.net/hphotos-xpf1/v/t1.0-9/21204_809385695815804_5234286799344947938_n.jpg?oh=b86fe0bb4a220e1aa444c6d6f8d37152&amp;oe=55FC6C08"/>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132500" y="2962371"/>
            <a:ext cx="4358085" cy="39013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226" name="Picture 10" descr="https://scontent-mia1-1.xx.fbcdn.net/hphotos-xtf1/v/t1.0-9/10348605_301338253359803_2566533911487837258_n.jpg?oh=001897f9b02a0afe0027399ab755866d&amp;oe=55F1C88F"/>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1126" y="3113479"/>
            <a:ext cx="4121374" cy="373499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s://scontent-mia1-1.xx.fbcdn.net/hphotos-xtp1/v/t1.0-9/1897688_275211262639169_1577951759_n.jpg?oh=a85f045237267685330c1ef917e35723&amp;oe=55F4D008"/>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490585" y="3503592"/>
            <a:ext cx="3701416" cy="3354408"/>
          </a:xfrm>
          <a:prstGeom prst="rect">
            <a:avLst/>
          </a:prstGeom>
          <a:noFill/>
          <a:extLst>
            <a:ext uri="{909E8E84-426E-40DD-AFC4-6F175D3DCCD1}">
              <a14:hiddenFill xmlns:a14="http://schemas.microsoft.com/office/drawing/2010/main">
                <a:solidFill>
                  <a:srgbClr val="FFFFFF"/>
                </a:solidFill>
              </a14:hiddenFill>
            </a:ext>
          </a:extLst>
        </p:spPr>
      </p:pic>
      <p:sp>
        <p:nvSpPr>
          <p:cNvPr id="10" name="Rectángulo 9"/>
          <p:cNvSpPr/>
          <p:nvPr/>
        </p:nvSpPr>
        <p:spPr>
          <a:xfrm>
            <a:off x="10738589" y="113100"/>
            <a:ext cx="1453411" cy="338554"/>
          </a:xfrm>
          <a:prstGeom prst="rect">
            <a:avLst/>
          </a:prstGeom>
        </p:spPr>
        <p:txBody>
          <a:bodyPr wrap="none">
            <a:spAutoFit/>
          </a:bodyPr>
          <a:lstStyle/>
          <a:p>
            <a:r>
              <a:rPr lang="es-GT" sz="1600" b="1" dirty="0">
                <a:solidFill>
                  <a:schemeClr val="bg1"/>
                </a:solidFill>
              </a:rPr>
              <a:t>Redes sociales</a:t>
            </a:r>
            <a:endParaRPr lang="es-GT" sz="1600" dirty="0">
              <a:solidFill>
                <a:schemeClr val="bg1"/>
              </a:solidFill>
            </a:endParaRPr>
          </a:p>
        </p:txBody>
      </p:sp>
    </p:spTree>
    <p:extLst>
      <p:ext uri="{BB962C8B-B14F-4D97-AF65-F5344CB8AC3E}">
        <p14:creationId xmlns:p14="http://schemas.microsoft.com/office/powerpoint/2010/main" val="6131796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398710" y="5880295"/>
            <a:ext cx="10018713" cy="867508"/>
          </a:xfrm>
        </p:spPr>
        <p:txBody>
          <a:bodyPr>
            <a:normAutofit fontScale="92500" lnSpcReduction="10000"/>
          </a:bodyPr>
          <a:lstStyle/>
          <a:p>
            <a:r>
              <a:rPr lang="es-GT" dirty="0" smtClean="0"/>
              <a:t>Historia </a:t>
            </a:r>
            <a:r>
              <a:rPr lang="es-GT" dirty="0"/>
              <a:t>(video: </a:t>
            </a:r>
            <a:r>
              <a:rPr lang="es-GT" dirty="0">
                <a:hlinkClick r:id="rId2"/>
              </a:rPr>
              <a:t>https://</a:t>
            </a:r>
            <a:r>
              <a:rPr lang="es-GT" dirty="0" smtClean="0">
                <a:hlinkClick r:id="rId2"/>
              </a:rPr>
              <a:t>www.youtube.com/watch?v=jcluxN_2DfM</a:t>
            </a:r>
            <a:r>
              <a:rPr lang="es-GT" dirty="0" smtClean="0"/>
              <a:t> )</a:t>
            </a:r>
          </a:p>
          <a:p>
            <a:r>
              <a:rPr lang="es-GT" dirty="0"/>
              <a:t>Sitio: </a:t>
            </a:r>
            <a:r>
              <a:rPr lang="es-GT" dirty="0">
                <a:hlinkClick r:id="rId3"/>
              </a:rPr>
              <a:t>http://www.msf.es/pastillascontraeldolorajeno</a:t>
            </a:r>
            <a:r>
              <a:rPr lang="es-GT" dirty="0" smtClean="0">
                <a:hlinkClick r:id="rId3"/>
              </a:rPr>
              <a:t>/</a:t>
            </a:r>
            <a:r>
              <a:rPr lang="es-GT" dirty="0" smtClean="0"/>
              <a:t> </a:t>
            </a:r>
            <a:endParaRPr lang="es-GT" dirty="0"/>
          </a:p>
        </p:txBody>
      </p:sp>
      <p:pic>
        <p:nvPicPr>
          <p:cNvPr id="4098" name="Picture 2" descr="http://www.msf.es/pastillascontraeldolorajeno/email/23112010/imgs/atusalud_top.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656385" y="15238"/>
            <a:ext cx="6553200" cy="2143125"/>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2047019" y="-41029"/>
            <a:ext cx="6998507" cy="1752599"/>
          </a:xfrm>
        </p:spPr>
        <p:txBody>
          <a:bodyPr/>
          <a:lstStyle/>
          <a:p>
            <a:pPr algn="l"/>
            <a:r>
              <a:rPr lang="es-GT" b="1" dirty="0" smtClean="0">
                <a:solidFill>
                  <a:srgbClr val="0070C0"/>
                </a:solidFill>
              </a:rPr>
              <a:t>Caso de éxito:</a:t>
            </a:r>
            <a:br>
              <a:rPr lang="es-GT" b="1" dirty="0" smtClean="0">
                <a:solidFill>
                  <a:srgbClr val="0070C0"/>
                </a:solidFill>
              </a:rPr>
            </a:br>
            <a:r>
              <a:rPr lang="es-GT" b="1" dirty="0" smtClean="0">
                <a:solidFill>
                  <a:srgbClr val="0070C0"/>
                </a:solidFill>
              </a:rPr>
              <a:t>Pastillas para el </a:t>
            </a:r>
            <a:r>
              <a:rPr lang="es-GT" b="1" dirty="0" smtClean="0">
                <a:solidFill>
                  <a:schemeClr val="bg1"/>
                </a:solidFill>
              </a:rPr>
              <a:t>dolor ajeno</a:t>
            </a:r>
            <a:endParaRPr lang="es-GT" b="1" dirty="0">
              <a:solidFill>
                <a:schemeClr val="bg1"/>
              </a:solidFill>
            </a:endParaRPr>
          </a:p>
        </p:txBody>
      </p:sp>
      <p:pic>
        <p:nvPicPr>
          <p:cNvPr id="4100" name="Picture 4" descr="http://mastercomunicacion.ua.es/wp-content/uploads/2011/06/pastillas-contra-el-dolor-ajeno.jpg"/>
          <p:cNvPicPr>
            <a:picLocks noChangeAspect="1" noChangeArrowheads="1"/>
          </p:cNvPicPr>
          <p:nvPr/>
        </p:nvPicPr>
        <p:blipFill rotWithShape="1">
          <a:blip r:embed="rId5"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bwMode="auto">
          <a:xfrm>
            <a:off x="1276309" y="2230458"/>
            <a:ext cx="10121539" cy="3388582"/>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13063" y="6478607"/>
            <a:ext cx="1744388" cy="369332"/>
          </a:xfrm>
          <a:prstGeom prst="rect">
            <a:avLst/>
          </a:prstGeom>
        </p:spPr>
        <p:txBody>
          <a:bodyPr wrap="none">
            <a:spAutoFit/>
          </a:bodyPr>
          <a:lstStyle/>
          <a:p>
            <a:r>
              <a:rPr lang="es-GT" dirty="0">
                <a:solidFill>
                  <a:schemeClr val="bg1"/>
                </a:solidFill>
              </a:rPr>
              <a:t>Plan </a:t>
            </a:r>
            <a:r>
              <a:rPr lang="es-GT" dirty="0" smtClean="0">
                <a:solidFill>
                  <a:schemeClr val="bg1"/>
                </a:solidFill>
              </a:rPr>
              <a:t>de </a:t>
            </a:r>
            <a:r>
              <a:rPr lang="es-GT" dirty="0">
                <a:solidFill>
                  <a:schemeClr val="bg1"/>
                </a:solidFill>
              </a:rPr>
              <a:t>difusión </a:t>
            </a:r>
          </a:p>
        </p:txBody>
      </p:sp>
    </p:spTree>
    <p:extLst>
      <p:ext uri="{BB962C8B-B14F-4D97-AF65-F5344CB8AC3E}">
        <p14:creationId xmlns:p14="http://schemas.microsoft.com/office/powerpoint/2010/main" val="26411039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de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16200000">
            <a:off x="7790298" y="2446235"/>
            <a:ext cx="6847939" cy="1955468"/>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1674317" y="546265"/>
            <a:ext cx="7529060" cy="1045029"/>
          </a:xfrm>
        </p:spPr>
        <p:txBody>
          <a:bodyPr/>
          <a:lstStyle/>
          <a:p>
            <a:pPr algn="l"/>
            <a:r>
              <a:rPr lang="es-GT" dirty="0" smtClean="0">
                <a:solidFill>
                  <a:srgbClr val="0070C0"/>
                </a:solidFill>
              </a:rPr>
              <a:t>Plan básico de difusión en 7 pasos</a:t>
            </a:r>
            <a:endParaRPr lang="es-GT" dirty="0">
              <a:solidFill>
                <a:srgbClr val="0070C0"/>
              </a:solidFill>
            </a:endParaRPr>
          </a:p>
        </p:txBody>
      </p:sp>
      <p:sp>
        <p:nvSpPr>
          <p:cNvPr id="3" name="Marcador de contenido 2"/>
          <p:cNvSpPr>
            <a:spLocks noGrp="1"/>
          </p:cNvSpPr>
          <p:nvPr>
            <p:ph idx="1"/>
          </p:nvPr>
        </p:nvSpPr>
        <p:spPr>
          <a:xfrm>
            <a:off x="1484312" y="1591294"/>
            <a:ext cx="7909070" cy="4263241"/>
          </a:xfrm>
        </p:spPr>
        <p:txBody>
          <a:bodyPr>
            <a:normAutofit fontScale="62500" lnSpcReduction="20000"/>
          </a:bodyPr>
          <a:lstStyle/>
          <a:p>
            <a:pPr marL="457200" indent="-457200">
              <a:buFont typeface="+mj-lt"/>
              <a:buAutoNum type="arabicPeriod"/>
            </a:pPr>
            <a:r>
              <a:rPr lang="es-GT" sz="2900" dirty="0" smtClean="0"/>
              <a:t>Determinar </a:t>
            </a:r>
            <a:r>
              <a:rPr lang="es-GT" sz="2900" dirty="0"/>
              <a:t>qué queremos conseguir, cuáles son nuestros </a:t>
            </a:r>
            <a:r>
              <a:rPr lang="es-GT" sz="2900" dirty="0" smtClean="0"/>
              <a:t>objetivos y </a:t>
            </a:r>
            <a:r>
              <a:rPr lang="es-GT" sz="2900" dirty="0" smtClean="0"/>
              <a:t> cuál es el personal </a:t>
            </a:r>
            <a:r>
              <a:rPr lang="es-GT" sz="2900" dirty="0" smtClean="0"/>
              <a:t>responsable</a:t>
            </a:r>
            <a:endParaRPr lang="es-GT" sz="2900" dirty="0"/>
          </a:p>
          <a:p>
            <a:pPr marL="457200" indent="-457200">
              <a:buFont typeface="+mj-lt"/>
              <a:buAutoNum type="arabicPeriod"/>
            </a:pPr>
            <a:r>
              <a:rPr lang="es-GT" sz="2900" dirty="0" smtClean="0"/>
              <a:t>Decidir </a:t>
            </a:r>
            <a:r>
              <a:rPr lang="es-GT" sz="2900" dirty="0"/>
              <a:t>a quién vamos a dirigir nuestra </a:t>
            </a:r>
            <a:r>
              <a:rPr lang="es-GT" sz="2900" dirty="0" smtClean="0"/>
              <a:t>comunicación (grupo objetivo)</a:t>
            </a:r>
            <a:endParaRPr lang="es-GT" sz="2900" dirty="0"/>
          </a:p>
          <a:p>
            <a:pPr marL="457200" indent="-457200">
              <a:buFont typeface="+mj-lt"/>
              <a:buAutoNum type="arabicPeriod"/>
            </a:pPr>
            <a:r>
              <a:rPr lang="es-GT" sz="2900" dirty="0" smtClean="0"/>
              <a:t>Definir </a:t>
            </a:r>
            <a:r>
              <a:rPr lang="es-GT" sz="2900" dirty="0"/>
              <a:t>cuál es la idea que queremos </a:t>
            </a:r>
            <a:r>
              <a:rPr lang="es-GT" sz="2900" dirty="0" smtClean="0"/>
              <a:t>transmitir (idea fuerza)</a:t>
            </a:r>
            <a:endParaRPr lang="es-GT" sz="2900" dirty="0"/>
          </a:p>
          <a:p>
            <a:pPr marL="457200" indent="-457200">
              <a:buFont typeface="+mj-lt"/>
              <a:buAutoNum type="arabicPeriod"/>
            </a:pPr>
            <a:r>
              <a:rPr lang="es-GT" sz="2900" dirty="0" smtClean="0"/>
              <a:t>Fijar </a:t>
            </a:r>
            <a:r>
              <a:rPr lang="es-GT" sz="2900" dirty="0"/>
              <a:t>el </a:t>
            </a:r>
            <a:r>
              <a:rPr lang="es-GT" sz="2900" dirty="0" smtClean="0"/>
              <a:t>presupuesto o apoyos institucionales con </a:t>
            </a:r>
            <a:r>
              <a:rPr lang="es-GT" sz="2900" dirty="0"/>
              <a:t>el que </a:t>
            </a:r>
            <a:r>
              <a:rPr lang="es-GT" sz="2900" dirty="0" smtClean="0"/>
              <a:t>contamos</a:t>
            </a:r>
            <a:endParaRPr lang="es-GT" sz="2900" dirty="0"/>
          </a:p>
          <a:p>
            <a:pPr marL="457200" indent="-457200">
              <a:buFont typeface="+mj-lt"/>
              <a:buAutoNum type="arabicPeriod"/>
            </a:pPr>
            <a:r>
              <a:rPr lang="es-GT" sz="2900" dirty="0" smtClean="0"/>
              <a:t>Seleccionar herramientas,  los </a:t>
            </a:r>
            <a:r>
              <a:rPr lang="es-GT" sz="2900" dirty="0"/>
              <a:t>medios apropiados </a:t>
            </a:r>
            <a:r>
              <a:rPr lang="es-GT" sz="2900" dirty="0" smtClean="0"/>
              <a:t>así como su </a:t>
            </a:r>
            <a:r>
              <a:rPr lang="es-GT" sz="2900" dirty="0"/>
              <a:t>frecuencia de </a:t>
            </a:r>
            <a:r>
              <a:rPr lang="es-GT" sz="2900" dirty="0" smtClean="0"/>
              <a:t>utilización, </a:t>
            </a:r>
          </a:p>
          <a:p>
            <a:pPr marL="457200" indent="-457200">
              <a:buFont typeface="+mj-lt"/>
              <a:buAutoNum type="arabicPeriod"/>
            </a:pPr>
            <a:r>
              <a:rPr lang="es-GT" sz="2900" dirty="0" smtClean="0"/>
              <a:t>Hacer los clics necesarios o es decir , creación y producción de piezas (spots, memes, micro-videos, cómics, contenidos y curaciones, y/o campañas, etc</a:t>
            </a:r>
            <a:r>
              <a:rPr lang="es-GT" sz="2900" dirty="0"/>
              <a:t>.</a:t>
            </a:r>
            <a:endParaRPr lang="es-GT" sz="2900" dirty="0" smtClean="0"/>
          </a:p>
          <a:p>
            <a:pPr marL="457200" indent="-457200">
              <a:buFont typeface="+mj-lt"/>
              <a:buAutoNum type="arabicPeriod"/>
            </a:pPr>
            <a:r>
              <a:rPr lang="es-GT" sz="2900" dirty="0" smtClean="0"/>
              <a:t>Ejecutar </a:t>
            </a:r>
            <a:r>
              <a:rPr lang="es-GT" sz="2900" dirty="0"/>
              <a:t>el plan de medios y medir su </a:t>
            </a:r>
            <a:r>
              <a:rPr lang="es-GT" sz="2900" dirty="0" smtClean="0"/>
              <a:t>impacto</a:t>
            </a:r>
          </a:p>
          <a:p>
            <a:pPr marL="457200" indent="-457200">
              <a:buFont typeface="+mj-lt"/>
              <a:buAutoNum type="arabicPeriod"/>
            </a:pPr>
            <a:endParaRPr lang="es-GT" dirty="0"/>
          </a:p>
          <a:p>
            <a:pPr marL="0" indent="0">
              <a:buNone/>
            </a:pPr>
            <a:r>
              <a:rPr lang="es-GT" b="1" dirty="0" smtClean="0"/>
              <a:t>Adicionales: </a:t>
            </a:r>
            <a:r>
              <a:rPr lang="es-GT" dirty="0" smtClean="0"/>
              <a:t>relación con medios, prensa, relación con cooperantes, comunicación interna, tecnología disponible o a implementar, otros </a:t>
            </a:r>
            <a:endParaRPr lang="es-GT" dirty="0"/>
          </a:p>
        </p:txBody>
      </p:sp>
      <p:sp>
        <p:nvSpPr>
          <p:cNvPr id="4" name="Rectángulo 3"/>
          <p:cNvSpPr/>
          <p:nvPr/>
        </p:nvSpPr>
        <p:spPr>
          <a:xfrm>
            <a:off x="13063" y="6478607"/>
            <a:ext cx="1744388" cy="369332"/>
          </a:xfrm>
          <a:prstGeom prst="rect">
            <a:avLst/>
          </a:prstGeom>
        </p:spPr>
        <p:txBody>
          <a:bodyPr wrap="none">
            <a:spAutoFit/>
          </a:bodyPr>
          <a:lstStyle/>
          <a:p>
            <a:r>
              <a:rPr lang="es-GT" dirty="0">
                <a:solidFill>
                  <a:schemeClr val="bg1"/>
                </a:solidFill>
              </a:rPr>
              <a:t>Plan </a:t>
            </a:r>
            <a:r>
              <a:rPr lang="es-GT" dirty="0" smtClean="0">
                <a:solidFill>
                  <a:schemeClr val="bg1"/>
                </a:solidFill>
              </a:rPr>
              <a:t>de </a:t>
            </a:r>
            <a:r>
              <a:rPr lang="es-GT" dirty="0">
                <a:solidFill>
                  <a:schemeClr val="bg1"/>
                </a:solidFill>
              </a:rPr>
              <a:t>difusión </a:t>
            </a:r>
          </a:p>
        </p:txBody>
      </p:sp>
    </p:spTree>
    <p:extLst>
      <p:ext uri="{BB962C8B-B14F-4D97-AF65-F5344CB8AC3E}">
        <p14:creationId xmlns:p14="http://schemas.microsoft.com/office/powerpoint/2010/main" val="27085819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09" y="1895621"/>
            <a:ext cx="4608813" cy="2690445"/>
          </a:xfrm>
        </p:spPr>
        <p:txBody>
          <a:bodyPr>
            <a:noAutofit/>
          </a:bodyPr>
          <a:lstStyle/>
          <a:p>
            <a:pPr algn="l"/>
            <a:r>
              <a:rPr lang="es-GT" sz="6000" dirty="0" smtClean="0">
                <a:solidFill>
                  <a:srgbClr val="0070C0"/>
                </a:solidFill>
              </a:rPr>
              <a:t>Caso de éxito: </a:t>
            </a:r>
            <a:br>
              <a:rPr lang="es-GT" sz="6000" dirty="0" smtClean="0">
                <a:solidFill>
                  <a:srgbClr val="0070C0"/>
                </a:solidFill>
              </a:rPr>
            </a:br>
            <a:r>
              <a:rPr lang="es-GT" sz="6000" dirty="0" smtClean="0">
                <a:solidFill>
                  <a:srgbClr val="0070C0"/>
                </a:solidFill>
              </a:rPr>
              <a:t>Chao </a:t>
            </a:r>
            <a:r>
              <a:rPr lang="es-GT" sz="6000" dirty="0" err="1" smtClean="0">
                <a:solidFill>
                  <a:srgbClr val="0070C0"/>
                </a:solidFill>
              </a:rPr>
              <a:t>pescao</a:t>
            </a:r>
            <a:endParaRPr lang="es-GT" sz="6000" dirty="0">
              <a:solidFill>
                <a:srgbClr val="0070C0"/>
              </a:solidFill>
            </a:endParaRPr>
          </a:p>
        </p:txBody>
      </p:sp>
      <p:sp>
        <p:nvSpPr>
          <p:cNvPr id="3" name="Marcador de contenido 2"/>
          <p:cNvSpPr>
            <a:spLocks noGrp="1"/>
          </p:cNvSpPr>
          <p:nvPr>
            <p:ph idx="1"/>
          </p:nvPr>
        </p:nvSpPr>
        <p:spPr>
          <a:xfrm>
            <a:off x="2581590" y="5834892"/>
            <a:ext cx="10018713" cy="1289538"/>
          </a:xfrm>
        </p:spPr>
        <p:txBody>
          <a:bodyPr/>
          <a:lstStyle/>
          <a:p>
            <a:r>
              <a:rPr lang="es-GT" dirty="0"/>
              <a:t>Video: </a:t>
            </a:r>
            <a:r>
              <a:rPr lang="es-GT" dirty="0">
                <a:hlinkClick r:id="rId2"/>
              </a:rPr>
              <a:t>https://</a:t>
            </a:r>
            <a:r>
              <a:rPr lang="es-GT" dirty="0" smtClean="0">
                <a:hlinkClick r:id="rId2"/>
              </a:rPr>
              <a:t>www.youtube.com/watch?v=c6bz5Q5blnA</a:t>
            </a:r>
            <a:endParaRPr lang="es-GT" dirty="0" smtClean="0"/>
          </a:p>
          <a:p>
            <a:endParaRPr lang="es-GT" dirty="0"/>
          </a:p>
        </p:txBody>
      </p:sp>
      <p:pic>
        <p:nvPicPr>
          <p:cNvPr id="3074" name="Picture 2" descr="http://tahitimagazine.cl/joiamagazine.com/joiawp/wp-content/uploads/2010/01/chao-pescao.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06083" y="-698152"/>
            <a:ext cx="4519216" cy="653304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5" name="Rectángulo 4"/>
          <p:cNvSpPr/>
          <p:nvPr/>
        </p:nvSpPr>
        <p:spPr>
          <a:xfrm>
            <a:off x="13063" y="6478607"/>
            <a:ext cx="1744388" cy="369332"/>
          </a:xfrm>
          <a:prstGeom prst="rect">
            <a:avLst/>
          </a:prstGeom>
        </p:spPr>
        <p:txBody>
          <a:bodyPr wrap="none">
            <a:spAutoFit/>
          </a:bodyPr>
          <a:lstStyle/>
          <a:p>
            <a:r>
              <a:rPr lang="es-GT" dirty="0">
                <a:solidFill>
                  <a:schemeClr val="bg1"/>
                </a:solidFill>
              </a:rPr>
              <a:t>Plan </a:t>
            </a:r>
            <a:r>
              <a:rPr lang="es-GT" dirty="0" smtClean="0">
                <a:solidFill>
                  <a:schemeClr val="bg1"/>
                </a:solidFill>
              </a:rPr>
              <a:t>de </a:t>
            </a:r>
            <a:r>
              <a:rPr lang="es-GT" dirty="0">
                <a:solidFill>
                  <a:schemeClr val="bg1"/>
                </a:solidFill>
              </a:rPr>
              <a:t>difusión </a:t>
            </a:r>
          </a:p>
        </p:txBody>
      </p:sp>
    </p:spTree>
    <p:extLst>
      <p:ext uri="{BB962C8B-B14F-4D97-AF65-F5344CB8AC3E}">
        <p14:creationId xmlns:p14="http://schemas.microsoft.com/office/powerpoint/2010/main" val="22375404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9165" y="-19989"/>
            <a:ext cx="5055326" cy="750521"/>
          </a:xfrm>
        </p:spPr>
        <p:txBody>
          <a:bodyPr>
            <a:noAutofit/>
          </a:bodyPr>
          <a:lstStyle/>
          <a:p>
            <a:pPr algn="r"/>
            <a:r>
              <a:rPr lang="es-GT" sz="4400" b="1" dirty="0" smtClean="0">
                <a:solidFill>
                  <a:srgbClr val="0070C0"/>
                </a:solidFill>
              </a:rPr>
              <a:t>Otras herramientas</a:t>
            </a:r>
            <a:endParaRPr lang="es-GT" sz="4400" b="1" dirty="0">
              <a:solidFill>
                <a:srgbClr val="0070C0"/>
              </a:solidFill>
            </a:endParaRPr>
          </a:p>
        </p:txBody>
      </p:sp>
      <p:sp>
        <p:nvSpPr>
          <p:cNvPr id="3" name="Marcador de contenido 2"/>
          <p:cNvSpPr>
            <a:spLocks noGrp="1"/>
          </p:cNvSpPr>
          <p:nvPr>
            <p:ph idx="1"/>
          </p:nvPr>
        </p:nvSpPr>
        <p:spPr>
          <a:xfrm>
            <a:off x="1623250" y="639091"/>
            <a:ext cx="9239107" cy="5777145"/>
          </a:xfrm>
        </p:spPr>
        <p:txBody>
          <a:bodyPr numCol="2">
            <a:normAutofit fontScale="92500" lnSpcReduction="20000"/>
          </a:bodyPr>
          <a:lstStyle/>
          <a:p>
            <a:pPr>
              <a:lnSpc>
                <a:spcPct val="150000"/>
              </a:lnSpc>
            </a:pPr>
            <a:r>
              <a:rPr lang="es-GT" dirty="0" smtClean="0"/>
              <a:t>Correo y </a:t>
            </a:r>
            <a:r>
              <a:rPr lang="es-GT" dirty="0" smtClean="0">
                <a:hlinkClick r:id="rId3"/>
              </a:rPr>
              <a:t>correo masivo</a:t>
            </a:r>
            <a:endParaRPr lang="es-GT" dirty="0" smtClean="0"/>
          </a:p>
          <a:p>
            <a:pPr>
              <a:lnSpc>
                <a:spcPct val="150000"/>
              </a:lnSpc>
            </a:pPr>
            <a:r>
              <a:rPr lang="es-GT" dirty="0" smtClean="0">
                <a:hlinkClick r:id="rId4"/>
              </a:rPr>
              <a:t>Google </a:t>
            </a:r>
            <a:r>
              <a:rPr lang="es-GT" dirty="0" err="1" smtClean="0">
                <a:hlinkClick r:id="rId4"/>
              </a:rPr>
              <a:t>Docs</a:t>
            </a:r>
            <a:r>
              <a:rPr lang="es-GT" dirty="0" smtClean="0"/>
              <a:t> y analitycs, </a:t>
            </a:r>
            <a:r>
              <a:rPr lang="es-GT" dirty="0" err="1" smtClean="0"/>
              <a:t>maps</a:t>
            </a:r>
            <a:endParaRPr lang="es-GT" dirty="0" smtClean="0"/>
          </a:p>
          <a:p>
            <a:pPr>
              <a:lnSpc>
                <a:spcPct val="150000"/>
              </a:lnSpc>
            </a:pPr>
            <a:r>
              <a:rPr lang="es-GT" dirty="0" smtClean="0">
                <a:hlinkClick r:id="rId5"/>
              </a:rPr>
              <a:t>Encuestas electrónicas</a:t>
            </a:r>
            <a:endParaRPr lang="es-GT" dirty="0"/>
          </a:p>
          <a:p>
            <a:pPr>
              <a:lnSpc>
                <a:spcPct val="150000"/>
              </a:lnSpc>
            </a:pPr>
            <a:r>
              <a:rPr lang="es-GT" dirty="0">
                <a:hlinkClick r:id="rId6"/>
              </a:rPr>
              <a:t>Infografías</a:t>
            </a:r>
            <a:r>
              <a:rPr lang="es-GT" dirty="0"/>
              <a:t> </a:t>
            </a:r>
            <a:r>
              <a:rPr lang="es-GT" dirty="0" smtClean="0"/>
              <a:t>(</a:t>
            </a:r>
            <a:r>
              <a:rPr lang="es-GT" dirty="0" smtClean="0">
                <a:hlinkClick r:id="rId7"/>
              </a:rPr>
              <a:t>www.infogr.am</a:t>
            </a:r>
            <a:r>
              <a:rPr lang="es-GT" dirty="0" smtClean="0"/>
              <a:t>)</a:t>
            </a:r>
            <a:endParaRPr lang="es-GT" dirty="0"/>
          </a:p>
          <a:p>
            <a:pPr>
              <a:lnSpc>
                <a:spcPct val="150000"/>
              </a:lnSpc>
            </a:pPr>
            <a:r>
              <a:rPr lang="es-GT" dirty="0">
                <a:hlinkClick r:id="rId8"/>
              </a:rPr>
              <a:t>Comics (pixtón)</a:t>
            </a:r>
            <a:endParaRPr lang="es-GT" dirty="0"/>
          </a:p>
          <a:p>
            <a:pPr>
              <a:lnSpc>
                <a:spcPct val="150000"/>
              </a:lnSpc>
            </a:pPr>
            <a:r>
              <a:rPr lang="es-GT" dirty="0">
                <a:hlinkClick r:id="rId9"/>
              </a:rPr>
              <a:t>E-</a:t>
            </a:r>
            <a:r>
              <a:rPr lang="es-GT" dirty="0" err="1">
                <a:hlinkClick r:id="rId9"/>
              </a:rPr>
              <a:t>Books</a:t>
            </a:r>
            <a:r>
              <a:rPr lang="es-GT" dirty="0">
                <a:hlinkClick r:id="rId9"/>
              </a:rPr>
              <a:t> (Calibre)</a:t>
            </a:r>
            <a:endParaRPr lang="es-GT" dirty="0"/>
          </a:p>
          <a:p>
            <a:pPr>
              <a:lnSpc>
                <a:spcPct val="150000"/>
              </a:lnSpc>
            </a:pPr>
            <a:r>
              <a:rPr lang="es-GT" dirty="0"/>
              <a:t>Software de análisis (</a:t>
            </a:r>
            <a:r>
              <a:rPr lang="es-GT" dirty="0">
                <a:hlinkClick r:id="rId10"/>
              </a:rPr>
              <a:t>SPSS</a:t>
            </a:r>
            <a:r>
              <a:rPr lang="es-GT" dirty="0"/>
              <a:t>, </a:t>
            </a:r>
            <a:r>
              <a:rPr lang="es-GT" dirty="0">
                <a:hlinkClick r:id="rId11"/>
              </a:rPr>
              <a:t>PSPP, </a:t>
            </a:r>
            <a:r>
              <a:rPr lang="es-GT" dirty="0">
                <a:hlinkClick r:id="rId12"/>
              </a:rPr>
              <a:t>nVIVO</a:t>
            </a:r>
            <a:r>
              <a:rPr lang="es-GT" dirty="0"/>
              <a:t>, </a:t>
            </a:r>
            <a:r>
              <a:rPr lang="es-GT" dirty="0">
                <a:hlinkClick r:id="rId13"/>
              </a:rPr>
              <a:t>AtlasTi</a:t>
            </a:r>
            <a:r>
              <a:rPr lang="es-GT" dirty="0"/>
              <a:t>, R, otros)</a:t>
            </a:r>
          </a:p>
          <a:p>
            <a:pPr>
              <a:lnSpc>
                <a:spcPct val="150000"/>
              </a:lnSpc>
            </a:pPr>
            <a:r>
              <a:rPr lang="es-GT" dirty="0">
                <a:hlinkClick r:id="rId14"/>
              </a:rPr>
              <a:t>VOIP (</a:t>
            </a:r>
            <a:r>
              <a:rPr lang="es-GT" dirty="0" err="1">
                <a:hlinkClick r:id="rId14"/>
              </a:rPr>
              <a:t>Elastix</a:t>
            </a:r>
            <a:r>
              <a:rPr lang="es-GT" dirty="0">
                <a:hlinkClick r:id="rId14"/>
              </a:rPr>
              <a:t>)</a:t>
            </a:r>
            <a:endParaRPr lang="es-GT" dirty="0"/>
          </a:p>
          <a:p>
            <a:pPr>
              <a:lnSpc>
                <a:spcPct val="150000"/>
              </a:lnSpc>
            </a:pPr>
            <a:r>
              <a:rPr lang="es-GT" dirty="0" smtClean="0"/>
              <a:t>WhatsApp</a:t>
            </a:r>
          </a:p>
          <a:p>
            <a:pPr>
              <a:lnSpc>
                <a:spcPct val="150000"/>
              </a:lnSpc>
            </a:pPr>
            <a:r>
              <a:rPr lang="es-GT" dirty="0" smtClean="0">
                <a:hlinkClick r:id="rId15"/>
              </a:rPr>
              <a:t>Prezi</a:t>
            </a:r>
            <a:endParaRPr lang="es-GT" dirty="0" smtClean="0"/>
          </a:p>
          <a:p>
            <a:pPr>
              <a:lnSpc>
                <a:spcPct val="150000"/>
              </a:lnSpc>
            </a:pPr>
            <a:r>
              <a:rPr lang="es-GT" dirty="0" smtClean="0"/>
              <a:t>Chat y chat de soporte</a:t>
            </a:r>
          </a:p>
          <a:p>
            <a:pPr>
              <a:lnSpc>
                <a:spcPct val="150000"/>
              </a:lnSpc>
            </a:pPr>
            <a:r>
              <a:rPr lang="es-GT" dirty="0" smtClean="0"/>
              <a:t>Sistemas de tickets para atención de usuarios</a:t>
            </a:r>
          </a:p>
          <a:p>
            <a:pPr>
              <a:lnSpc>
                <a:spcPct val="150000"/>
              </a:lnSpc>
            </a:pPr>
            <a:r>
              <a:rPr lang="es-GT" dirty="0" smtClean="0"/>
              <a:t>Bit.ly</a:t>
            </a:r>
          </a:p>
          <a:p>
            <a:pPr>
              <a:lnSpc>
                <a:spcPct val="150000"/>
              </a:lnSpc>
            </a:pPr>
            <a:r>
              <a:rPr lang="es-GT" dirty="0" smtClean="0"/>
              <a:t>Software Open </a:t>
            </a:r>
            <a:r>
              <a:rPr lang="es-GT" dirty="0" err="1" smtClean="0"/>
              <a:t>Source</a:t>
            </a:r>
            <a:r>
              <a:rPr lang="es-GT" dirty="0" smtClean="0"/>
              <a:t> (Office)</a:t>
            </a:r>
          </a:p>
          <a:p>
            <a:pPr>
              <a:lnSpc>
                <a:spcPct val="150000"/>
              </a:lnSpc>
            </a:pPr>
            <a:endParaRPr lang="es-GT" dirty="0" smtClean="0"/>
          </a:p>
          <a:p>
            <a:pPr>
              <a:lnSpc>
                <a:spcPct val="150000"/>
              </a:lnSpc>
            </a:pPr>
            <a:endParaRPr lang="es-GT" dirty="0" smtClean="0"/>
          </a:p>
          <a:p>
            <a:pPr>
              <a:lnSpc>
                <a:spcPct val="150000"/>
              </a:lnSpc>
            </a:pPr>
            <a:endParaRPr lang="es-GT" dirty="0" smtClean="0"/>
          </a:p>
          <a:p>
            <a:pPr>
              <a:lnSpc>
                <a:spcPct val="150000"/>
              </a:lnSpc>
            </a:pPr>
            <a:endParaRPr lang="es-GT" dirty="0"/>
          </a:p>
        </p:txBody>
      </p:sp>
      <p:pic>
        <p:nvPicPr>
          <p:cNvPr id="8" name="Picture 10" descr="https://recodetech.files.wordpress.com/2014/04/tools_anteromiteshutterstock.jpg?quality=80&amp;strip=info"/>
          <p:cNvPicPr>
            <a:picLocks noChangeAspect="1" noChangeArrowheads="1"/>
          </p:cNvPicPr>
          <p:nvPr/>
        </p:nvPicPr>
        <p:blipFill rotWithShape="1">
          <a:blip r:embed="rId1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rot="10800000">
            <a:off x="8918880" y="-19989"/>
            <a:ext cx="3366488" cy="155996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encrypted-tbn2.gstatic.com/images?q=tbn:ANd9GcQFYf77wMzGtGQ6T3Wckb3gDmNp7McjkntuHMNMOeZ6VZFEW3Kzpw"/>
          <p:cNvPicPr>
            <a:picLocks noChangeAspect="1" noChangeArrowheads="1"/>
          </p:cNvPicPr>
          <p:nvPr/>
        </p:nvPicPr>
        <p:blipFill>
          <a:blip r:embed="rId1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7565" y="91440"/>
            <a:ext cx="730532" cy="730532"/>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13063" y="6478607"/>
            <a:ext cx="726481" cy="369332"/>
          </a:xfrm>
          <a:prstGeom prst="rect">
            <a:avLst/>
          </a:prstGeom>
        </p:spPr>
        <p:txBody>
          <a:bodyPr wrap="none">
            <a:spAutoFit/>
          </a:bodyPr>
          <a:lstStyle/>
          <a:p>
            <a:r>
              <a:rPr lang="es-GT" dirty="0" smtClean="0">
                <a:solidFill>
                  <a:schemeClr val="bg1"/>
                </a:solidFill>
              </a:rPr>
              <a:t>Otros</a:t>
            </a:r>
            <a:endParaRPr lang="es-GT" dirty="0">
              <a:solidFill>
                <a:schemeClr val="bg1"/>
              </a:solidFill>
            </a:endParaRPr>
          </a:p>
        </p:txBody>
      </p:sp>
      <p:pic>
        <p:nvPicPr>
          <p:cNvPr id="1026" name="Picture 2" descr="http://www.wix.com/blog/wp-content/uploads/2014/09/how-to-launch-your-website-like-a-pro.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731681" y="4117381"/>
            <a:ext cx="3760976" cy="25458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38141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planetlingua.com/wp-content/uploads/2014/09/comunicaci%C3%B3n.jpg"/>
          <p:cNvPicPr>
            <a:picLocks noChangeAspect="1" noChangeArrowheads="1"/>
          </p:cNvPicPr>
          <p:nvPr/>
        </p:nvPicPr>
        <p:blipFill rotWithShape="1">
          <a:blip r:embed="rId2" cstate="email">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a:ext>
            </a:extLst>
          </a:blip>
          <a:srcRect/>
          <a:stretch/>
        </p:blipFill>
        <p:spPr bwMode="auto">
          <a:xfrm>
            <a:off x="2359747" y="-65123"/>
            <a:ext cx="9837169" cy="6828503"/>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2547257" y="1959429"/>
            <a:ext cx="8000999" cy="1752599"/>
          </a:xfrm>
        </p:spPr>
        <p:txBody>
          <a:bodyPr>
            <a:noAutofit/>
          </a:bodyPr>
          <a:lstStyle/>
          <a:p>
            <a:r>
              <a:rPr lang="es-GT" sz="9600" b="1" dirty="0" smtClean="0">
                <a:solidFill>
                  <a:srgbClr val="0070C0"/>
                </a:solidFill>
              </a:rPr>
              <a:t>Comunicación</a:t>
            </a:r>
            <a:br>
              <a:rPr lang="es-GT" sz="9600" b="1" dirty="0" smtClean="0">
                <a:solidFill>
                  <a:srgbClr val="0070C0"/>
                </a:solidFill>
              </a:rPr>
            </a:br>
            <a:r>
              <a:rPr lang="es-GT" sz="3200" dirty="0"/>
              <a:t>proceso mediante el cual se puede transmitir información de una entidad a otra</a:t>
            </a:r>
            <a:endParaRPr lang="es-GT" sz="3200" b="1" dirty="0">
              <a:solidFill>
                <a:srgbClr val="0070C0"/>
              </a:solidFill>
            </a:endParaRPr>
          </a:p>
        </p:txBody>
      </p:sp>
      <p:sp>
        <p:nvSpPr>
          <p:cNvPr id="3" name="Marcador de contenido 2"/>
          <p:cNvSpPr>
            <a:spLocks noGrp="1"/>
          </p:cNvSpPr>
          <p:nvPr>
            <p:ph idx="1"/>
          </p:nvPr>
        </p:nvSpPr>
        <p:spPr>
          <a:xfrm>
            <a:off x="3019196" y="5747657"/>
            <a:ext cx="7529061" cy="925286"/>
          </a:xfrm>
        </p:spPr>
        <p:txBody>
          <a:bodyPr>
            <a:normAutofit/>
          </a:bodyPr>
          <a:lstStyle/>
          <a:p>
            <a:r>
              <a:rPr lang="es-GT" dirty="0"/>
              <a:t>Ver: </a:t>
            </a:r>
            <a:r>
              <a:rPr lang="es-GT" dirty="0">
                <a:hlinkClick r:id="rId3"/>
              </a:rPr>
              <a:t>https://</a:t>
            </a:r>
            <a:r>
              <a:rPr lang="es-GT" dirty="0" smtClean="0">
                <a:hlinkClick r:id="rId3"/>
              </a:rPr>
              <a:t>youtu.be/Unr3hCzkQ-w?t=5m9s</a:t>
            </a:r>
            <a:r>
              <a:rPr lang="es-GT" dirty="0" smtClean="0"/>
              <a:t> </a:t>
            </a:r>
            <a:endParaRPr lang="es-GT" dirty="0"/>
          </a:p>
        </p:txBody>
      </p:sp>
    </p:spTree>
    <p:extLst>
      <p:ext uri="{BB962C8B-B14F-4D97-AF65-F5344CB8AC3E}">
        <p14:creationId xmlns:p14="http://schemas.microsoft.com/office/powerpoint/2010/main" val="17039144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tecnohotelnews.com/wp-content/uploads/2012/06/like-social-media.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6445" y="0"/>
            <a:ext cx="12175555"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10080285" y="5564207"/>
            <a:ext cx="1213794" cy="400110"/>
          </a:xfrm>
          <a:prstGeom prst="rect">
            <a:avLst/>
          </a:prstGeom>
        </p:spPr>
        <p:txBody>
          <a:bodyPr wrap="none">
            <a:spAutoFit/>
          </a:bodyPr>
          <a:lstStyle/>
          <a:p>
            <a:r>
              <a:rPr lang="es-GT" sz="2000" dirty="0" smtClean="0">
                <a:solidFill>
                  <a:schemeClr val="accent5">
                    <a:lumMod val="75000"/>
                  </a:schemeClr>
                </a:solidFill>
              </a:rPr>
              <a:t>Gracias</a:t>
            </a:r>
            <a:r>
              <a:rPr lang="es-GT" sz="2000" dirty="0" smtClean="0">
                <a:solidFill>
                  <a:schemeClr val="bg1"/>
                </a:solidFill>
              </a:rPr>
              <a:t> </a:t>
            </a:r>
            <a:r>
              <a:rPr lang="es-GT" dirty="0" smtClean="0">
                <a:solidFill>
                  <a:schemeClr val="accent5">
                    <a:lumMod val="75000"/>
                  </a:schemeClr>
                </a:solidFill>
                <a:sym typeface="Wingdings" panose="05000000000000000000" pitchFamily="2" charset="2"/>
              </a:rPr>
              <a:t></a:t>
            </a:r>
            <a:endParaRPr lang="es-GT" dirty="0">
              <a:solidFill>
                <a:schemeClr val="accent5">
                  <a:lumMod val="75000"/>
                </a:schemeClr>
              </a:solidFill>
            </a:endParaRPr>
          </a:p>
        </p:txBody>
      </p:sp>
      <p:sp>
        <p:nvSpPr>
          <p:cNvPr id="4" name="Rectángulo 3"/>
          <p:cNvSpPr/>
          <p:nvPr/>
        </p:nvSpPr>
        <p:spPr>
          <a:xfrm>
            <a:off x="9165772" y="6293941"/>
            <a:ext cx="2959465" cy="369332"/>
          </a:xfrm>
          <a:prstGeom prst="rect">
            <a:avLst/>
          </a:prstGeom>
        </p:spPr>
        <p:txBody>
          <a:bodyPr wrap="none">
            <a:spAutoFit/>
          </a:bodyPr>
          <a:lstStyle/>
          <a:p>
            <a:r>
              <a:rPr lang="es-GT" b="1" dirty="0" smtClean="0">
                <a:solidFill>
                  <a:schemeClr val="accent5">
                    <a:lumMod val="75000"/>
                  </a:schemeClr>
                </a:solidFill>
                <a:hlinkClick r:id="rId4"/>
              </a:rPr>
              <a:t>Ldeleon@comunicaris.com</a:t>
            </a:r>
            <a:r>
              <a:rPr lang="es-GT" b="1" dirty="0" smtClean="0">
                <a:solidFill>
                  <a:schemeClr val="accent5">
                    <a:lumMod val="75000"/>
                  </a:schemeClr>
                </a:solidFill>
              </a:rPr>
              <a:t> </a:t>
            </a:r>
          </a:p>
        </p:txBody>
      </p:sp>
    </p:spTree>
    <p:extLst>
      <p:ext uri="{BB962C8B-B14F-4D97-AF65-F5344CB8AC3E}">
        <p14:creationId xmlns:p14="http://schemas.microsoft.com/office/powerpoint/2010/main" val="40253382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84600" y="0"/>
            <a:ext cx="2158541" cy="641555"/>
          </a:xfrm>
        </p:spPr>
        <p:txBody>
          <a:bodyPr>
            <a:normAutofit fontScale="90000"/>
          </a:bodyPr>
          <a:lstStyle/>
          <a:p>
            <a:pPr algn="l"/>
            <a:r>
              <a:rPr lang="es-GT" dirty="0" smtClean="0"/>
              <a:t>Fuentes:</a:t>
            </a:r>
            <a:endParaRPr lang="es-GT" dirty="0"/>
          </a:p>
        </p:txBody>
      </p:sp>
      <p:sp>
        <p:nvSpPr>
          <p:cNvPr id="3" name="Marcador de contenido 2"/>
          <p:cNvSpPr>
            <a:spLocks noGrp="1"/>
          </p:cNvSpPr>
          <p:nvPr>
            <p:ph idx="1"/>
          </p:nvPr>
        </p:nvSpPr>
        <p:spPr>
          <a:xfrm>
            <a:off x="1416200" y="837499"/>
            <a:ext cx="10431812" cy="5237018"/>
          </a:xfrm>
        </p:spPr>
        <p:txBody>
          <a:bodyPr>
            <a:normAutofit fontScale="85000" lnSpcReduction="10000"/>
          </a:bodyPr>
          <a:lstStyle/>
          <a:p>
            <a:r>
              <a:rPr lang="es-GT" sz="2000" dirty="0">
                <a:hlinkClick r:id="rId2"/>
              </a:rPr>
              <a:t>http://saladeredaccion.com/revista/2011/04/el-internet-un-espacio-dominado-por-los-jovenes-en-guatemala</a:t>
            </a:r>
            <a:r>
              <a:rPr lang="es-GT" sz="2000" dirty="0" smtClean="0">
                <a:hlinkClick r:id="rId2"/>
              </a:rPr>
              <a:t>/</a:t>
            </a:r>
            <a:endParaRPr lang="es-GT" sz="2000" dirty="0" smtClean="0"/>
          </a:p>
          <a:p>
            <a:r>
              <a:rPr lang="es-GT" sz="2000" dirty="0" smtClean="0">
                <a:hlinkClick r:id="rId3"/>
              </a:rPr>
              <a:t>http</a:t>
            </a:r>
            <a:r>
              <a:rPr lang="es-GT" sz="2000" dirty="0">
                <a:hlinkClick r:id="rId3"/>
              </a:rPr>
              <a:t>://postcron.com/es/blog/todas-las-tendencias-en-redes-sociales-2014-infograficos-estadisticas-y-tips</a:t>
            </a:r>
            <a:r>
              <a:rPr lang="es-GT" sz="2000" dirty="0" smtClean="0">
                <a:hlinkClick r:id="rId3"/>
              </a:rPr>
              <a:t>/</a:t>
            </a:r>
            <a:endParaRPr lang="es-GT" sz="2000" dirty="0" smtClean="0"/>
          </a:p>
          <a:p>
            <a:r>
              <a:rPr lang="es-GT" sz="2000" dirty="0">
                <a:hlinkClick r:id="rId4"/>
              </a:rPr>
              <a:t>http://</a:t>
            </a:r>
            <a:r>
              <a:rPr lang="es-GT" sz="2000" dirty="0" smtClean="0">
                <a:hlinkClick r:id="rId4"/>
              </a:rPr>
              <a:t>noticias.universia.com.gt/en-portada/noticia/2013/03/13/1010600/guatemala-es-pais-centroamerica-mas-usuarios-facebook.html</a:t>
            </a:r>
            <a:endParaRPr lang="es-GT" sz="2000" dirty="0" smtClean="0"/>
          </a:p>
          <a:p>
            <a:r>
              <a:rPr lang="es-GT" sz="2000" dirty="0">
                <a:hlinkClick r:id="rId5"/>
              </a:rPr>
              <a:t>http://</a:t>
            </a:r>
            <a:r>
              <a:rPr lang="es-GT" sz="2000" dirty="0" smtClean="0">
                <a:hlinkClick r:id="rId5"/>
              </a:rPr>
              <a:t>www.benchmarkemail.com/es/resources/email-marketing-articles/what-is-mass-email-is-it-the-same-thing-as-mass-mailer</a:t>
            </a:r>
            <a:endParaRPr lang="es-GT" sz="2000" dirty="0" smtClean="0"/>
          </a:p>
          <a:p>
            <a:r>
              <a:rPr lang="es-GT" sz="2000" dirty="0" smtClean="0">
                <a:hlinkClick r:id="rId6"/>
              </a:rPr>
              <a:t>http://sit.gob.gt</a:t>
            </a:r>
            <a:endParaRPr lang="es-GT" sz="2000" dirty="0" smtClean="0"/>
          </a:p>
          <a:p>
            <a:r>
              <a:rPr lang="es-GT" sz="2000" dirty="0" smtClean="0">
                <a:hlinkClick r:id="rId7"/>
              </a:rPr>
              <a:t>www.comunicaris.com</a:t>
            </a:r>
            <a:r>
              <a:rPr lang="es-GT" sz="2000" dirty="0" smtClean="0"/>
              <a:t> </a:t>
            </a:r>
          </a:p>
          <a:p>
            <a:r>
              <a:rPr lang="es-GT" sz="2000" dirty="0" smtClean="0">
                <a:hlinkClick r:id="rId8"/>
              </a:rPr>
              <a:t>http</a:t>
            </a:r>
            <a:r>
              <a:rPr lang="es-GT" sz="2000" dirty="0">
                <a:hlinkClick r:id="rId8"/>
              </a:rPr>
              <a:t>://</a:t>
            </a:r>
            <a:r>
              <a:rPr lang="es-GT" sz="2000" dirty="0" smtClean="0">
                <a:hlinkClick r:id="rId8"/>
              </a:rPr>
              <a:t>www.soy502.com/articulo/guatemala-suma-3-millones-de-usuarios-en-facebook</a:t>
            </a:r>
            <a:endParaRPr lang="es-GT" sz="2000" dirty="0" smtClean="0"/>
          </a:p>
          <a:p>
            <a:r>
              <a:rPr lang="es-GT" sz="2000" dirty="0">
                <a:hlinkClick r:id="rId9"/>
              </a:rPr>
              <a:t>http://</a:t>
            </a:r>
            <a:r>
              <a:rPr lang="es-GT" sz="2000" dirty="0" smtClean="0">
                <a:hlinkClick r:id="rId9"/>
              </a:rPr>
              <a:t>www.socialmediaycontenidos.com/los-50-terminos-imprescindibles-del-marketing-online-bien-explicados-ii</a:t>
            </a:r>
            <a:endParaRPr lang="es-GT" sz="2000" dirty="0" smtClean="0"/>
          </a:p>
          <a:p>
            <a:r>
              <a:rPr lang="es-GT" sz="2000" dirty="0">
                <a:hlinkClick r:id="rId10"/>
              </a:rPr>
              <a:t>http://</a:t>
            </a:r>
            <a:r>
              <a:rPr lang="es-GT" sz="2000" dirty="0" smtClean="0">
                <a:hlinkClick r:id="rId10"/>
              </a:rPr>
              <a:t>www.socialmediaycontenidos.com/50-terminos-imprescindibles-marketing-online-bien-explicados-1</a:t>
            </a:r>
            <a:endParaRPr lang="es-GT" sz="2000" dirty="0" smtClean="0"/>
          </a:p>
          <a:p>
            <a:r>
              <a:rPr lang="es-GT" sz="2000" dirty="0">
                <a:hlinkClick r:id="rId11"/>
              </a:rPr>
              <a:t>http://www.infografiasinternet.com/como-modera-el-contenido-facebook-infografia/#.</a:t>
            </a:r>
            <a:r>
              <a:rPr lang="es-GT" sz="2000" dirty="0" smtClean="0">
                <a:hlinkClick r:id="rId11"/>
              </a:rPr>
              <a:t>VW-gLM9_Oko</a:t>
            </a:r>
            <a:endParaRPr lang="es-GT" sz="2000" dirty="0" smtClean="0"/>
          </a:p>
          <a:p>
            <a:r>
              <a:rPr lang="es-GT" sz="2000" dirty="0">
                <a:hlinkClick r:id="rId2"/>
              </a:rPr>
              <a:t>http://saladeredaccion.com/revista/2011/04/el-internet-un-espacio-dominado-por-los-jovenes-en-guatemala</a:t>
            </a:r>
            <a:r>
              <a:rPr lang="es-GT" sz="2000" dirty="0" smtClean="0">
                <a:hlinkClick r:id="rId2"/>
              </a:rPr>
              <a:t>/</a:t>
            </a:r>
            <a:endParaRPr lang="es-GT" sz="2000" dirty="0" smtClean="0"/>
          </a:p>
          <a:p>
            <a:r>
              <a:rPr lang="es-GT" sz="2000" dirty="0">
                <a:hlinkClick r:id="rId12"/>
              </a:rPr>
              <a:t>http://</a:t>
            </a:r>
            <a:r>
              <a:rPr lang="es-GT" sz="2000" dirty="0" smtClean="0">
                <a:hlinkClick r:id="rId12"/>
              </a:rPr>
              <a:t>www.deguate.com/servicios/internetguate.shtml</a:t>
            </a:r>
            <a:r>
              <a:rPr lang="es-GT" sz="2000" dirty="0" smtClean="0"/>
              <a:t> </a:t>
            </a:r>
          </a:p>
          <a:p>
            <a:endParaRPr lang="es-GT" sz="2000" dirty="0" smtClean="0"/>
          </a:p>
          <a:p>
            <a:endParaRPr lang="es-GT" sz="2000" dirty="0" smtClean="0"/>
          </a:p>
        </p:txBody>
      </p:sp>
      <p:pic>
        <p:nvPicPr>
          <p:cNvPr id="6" name="Picture 2" descr="http://thumbs.dreamstime.com/x/lupa-que-busca-%C3%A1mbito-de-internet-39350658.jpg"/>
          <p:cNvPicPr>
            <a:picLocks noChangeAspect="1" noChangeArrowheads="1"/>
          </p:cNvPicPr>
          <p:nvPr/>
        </p:nvPicPr>
        <p:blipFill rotWithShape="1">
          <a:blip r:embed="rId1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9718002" y="5029200"/>
            <a:ext cx="2473997" cy="1828800"/>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13063" y="6478607"/>
            <a:ext cx="947695" cy="369332"/>
          </a:xfrm>
          <a:prstGeom prst="rect">
            <a:avLst/>
          </a:prstGeom>
        </p:spPr>
        <p:txBody>
          <a:bodyPr wrap="none">
            <a:spAutoFit/>
          </a:bodyPr>
          <a:lstStyle/>
          <a:p>
            <a:r>
              <a:rPr lang="es-GT" dirty="0" smtClean="0">
                <a:solidFill>
                  <a:schemeClr val="bg1"/>
                </a:solidFill>
              </a:rPr>
              <a:t>Fuentes</a:t>
            </a:r>
            <a:endParaRPr lang="es-GT" dirty="0">
              <a:solidFill>
                <a:schemeClr val="bg1"/>
              </a:solidFill>
            </a:endParaRPr>
          </a:p>
        </p:txBody>
      </p:sp>
    </p:spTree>
    <p:extLst>
      <p:ext uri="{BB962C8B-B14F-4D97-AF65-F5344CB8AC3E}">
        <p14:creationId xmlns:p14="http://schemas.microsoft.com/office/powerpoint/2010/main" val="28995872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46419" y="228599"/>
            <a:ext cx="7227115" cy="1752599"/>
          </a:xfrm>
        </p:spPr>
        <p:txBody>
          <a:bodyPr/>
          <a:lstStyle/>
          <a:p>
            <a:pPr algn="l"/>
            <a:r>
              <a:rPr lang="es-GT" b="1" dirty="0" smtClean="0">
                <a:solidFill>
                  <a:srgbClr val="0070C0"/>
                </a:solidFill>
              </a:rPr>
              <a:t>Videos musicales</a:t>
            </a:r>
            <a:br>
              <a:rPr lang="es-GT" b="1" dirty="0" smtClean="0">
                <a:solidFill>
                  <a:srgbClr val="0070C0"/>
                </a:solidFill>
              </a:rPr>
            </a:br>
            <a:r>
              <a:rPr lang="es-GT" b="1" dirty="0" smtClean="0">
                <a:solidFill>
                  <a:srgbClr val="0070C0"/>
                </a:solidFill>
              </a:rPr>
              <a:t>sobre el tema de redes sociales</a:t>
            </a:r>
            <a:endParaRPr lang="es-GT" b="1" dirty="0">
              <a:solidFill>
                <a:srgbClr val="0070C0"/>
              </a:solidFill>
            </a:endParaRPr>
          </a:p>
        </p:txBody>
      </p:sp>
      <p:sp>
        <p:nvSpPr>
          <p:cNvPr id="3" name="Marcador de contenido 2"/>
          <p:cNvSpPr>
            <a:spLocks noGrp="1"/>
          </p:cNvSpPr>
          <p:nvPr>
            <p:ph idx="1"/>
          </p:nvPr>
        </p:nvSpPr>
        <p:spPr/>
        <p:txBody>
          <a:bodyPr/>
          <a:lstStyle/>
          <a:p>
            <a:r>
              <a:rPr lang="es-GT" dirty="0">
                <a:hlinkClick r:id="rId2"/>
              </a:rPr>
              <a:t>Mi cuenta nueva - Los Tres Tristes </a:t>
            </a:r>
            <a:r>
              <a:rPr lang="es-GT" dirty="0" smtClean="0">
                <a:hlinkClick r:id="rId2"/>
              </a:rPr>
              <a:t>Tigres</a:t>
            </a:r>
            <a:endParaRPr lang="es-GT" dirty="0" smtClean="0"/>
          </a:p>
          <a:p>
            <a:r>
              <a:rPr lang="es-GT" b="1" dirty="0">
                <a:hlinkClick r:id="rId3"/>
              </a:rPr>
              <a:t>Toteking - Redes </a:t>
            </a:r>
            <a:r>
              <a:rPr lang="es-GT" b="1" dirty="0" smtClean="0">
                <a:hlinkClick r:id="rId3"/>
              </a:rPr>
              <a:t>Sociales</a:t>
            </a:r>
            <a:endParaRPr lang="es-GT" b="1" dirty="0" smtClean="0"/>
          </a:p>
          <a:p>
            <a:r>
              <a:rPr lang="es-GT" b="1" dirty="0">
                <a:hlinkClick r:id="rId4"/>
              </a:rPr>
              <a:t>Esteman - No te metas a mi </a:t>
            </a:r>
            <a:r>
              <a:rPr lang="es-GT" b="1" dirty="0" smtClean="0">
                <a:hlinkClick r:id="rId4"/>
              </a:rPr>
              <a:t>Facebook</a:t>
            </a:r>
            <a:endParaRPr lang="es-GT" b="1" dirty="0" smtClean="0"/>
          </a:p>
          <a:p>
            <a:r>
              <a:rPr lang="es-GT" b="1" dirty="0">
                <a:hlinkClick r:id="rId5"/>
              </a:rPr>
              <a:t>La Ogra - Te borro del </a:t>
            </a:r>
            <a:r>
              <a:rPr lang="es-GT" b="1" dirty="0" err="1">
                <a:hlinkClick r:id="rId5"/>
              </a:rPr>
              <a:t>feisbuh</a:t>
            </a:r>
            <a:endParaRPr lang="es-GT" b="1" dirty="0" smtClean="0"/>
          </a:p>
          <a:p>
            <a:r>
              <a:rPr lang="en-US" b="1" dirty="0">
                <a:hlinkClick r:id="rId6"/>
              </a:rPr>
              <a:t>Chris Brown - Follow Me Like </a:t>
            </a:r>
            <a:r>
              <a:rPr lang="en-US" b="1" dirty="0" smtClean="0">
                <a:hlinkClick r:id="rId6"/>
              </a:rPr>
              <a:t>Twitter</a:t>
            </a:r>
            <a:endParaRPr lang="en-US" b="1" dirty="0" smtClean="0"/>
          </a:p>
          <a:p>
            <a:r>
              <a:rPr lang="es-GT" b="1" dirty="0">
                <a:hlinkClick r:id="rId7"/>
              </a:rPr>
              <a:t>Prynce FT. </a:t>
            </a:r>
            <a:r>
              <a:rPr lang="es-GT" b="1" dirty="0" err="1">
                <a:hlinkClick r:id="rId7"/>
              </a:rPr>
              <a:t>Jowell</a:t>
            </a:r>
            <a:r>
              <a:rPr lang="es-GT" b="1" dirty="0">
                <a:hlinkClick r:id="rId7"/>
              </a:rPr>
              <a:t> y </a:t>
            </a:r>
            <a:r>
              <a:rPr lang="es-GT" b="1" dirty="0" err="1">
                <a:hlinkClick r:id="rId7"/>
              </a:rPr>
              <a:t>Yomo</a:t>
            </a:r>
            <a:r>
              <a:rPr lang="es-GT" b="1" dirty="0">
                <a:hlinkClick r:id="rId7"/>
              </a:rPr>
              <a:t> - Mi nena del </a:t>
            </a:r>
            <a:r>
              <a:rPr lang="es-GT" b="1" dirty="0" smtClean="0">
                <a:hlinkClick r:id="rId7"/>
              </a:rPr>
              <a:t>twitter</a:t>
            </a:r>
            <a:endParaRPr lang="es-GT" b="1" dirty="0" smtClean="0"/>
          </a:p>
          <a:p>
            <a:endParaRPr lang="es-GT" dirty="0"/>
          </a:p>
          <a:p>
            <a:endParaRPr lang="es-GT" dirty="0"/>
          </a:p>
        </p:txBody>
      </p:sp>
      <p:sp>
        <p:nvSpPr>
          <p:cNvPr id="4" name="Rectángulo 3"/>
          <p:cNvSpPr/>
          <p:nvPr/>
        </p:nvSpPr>
        <p:spPr>
          <a:xfrm>
            <a:off x="2211977" y="5791200"/>
            <a:ext cx="6096000" cy="646331"/>
          </a:xfrm>
          <a:prstGeom prst="rect">
            <a:avLst/>
          </a:prstGeom>
        </p:spPr>
        <p:txBody>
          <a:bodyPr>
            <a:spAutoFit/>
          </a:bodyPr>
          <a:lstStyle/>
          <a:p>
            <a:r>
              <a:rPr lang="es-GT" dirty="0">
                <a:hlinkClick r:id="rId8"/>
              </a:rPr>
              <a:t>http://</a:t>
            </a:r>
            <a:r>
              <a:rPr lang="es-GT" dirty="0" smtClean="0">
                <a:hlinkClick r:id="rId8"/>
              </a:rPr>
              <a:t>blogs.antena3.com/acusticamente/mejores-canciones-redes-sociales_2011102500130.html</a:t>
            </a:r>
            <a:r>
              <a:rPr lang="es-GT" dirty="0" smtClean="0"/>
              <a:t> </a:t>
            </a:r>
            <a:endParaRPr lang="es-GT" dirty="0"/>
          </a:p>
        </p:txBody>
      </p:sp>
      <p:pic>
        <p:nvPicPr>
          <p:cNvPr id="2050" name="Picture 2" descr="http://genesconectados.com/wp-content/uploads/2013/03/twitter_music_Genes_Interact.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32320" y="2228304"/>
            <a:ext cx="4507818" cy="24499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03266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http://www.planetlingua.com/wp-content/uploads/2014/09/comunicaci%C3%B3n.jpg"/>
          <p:cNvPicPr>
            <a:picLocks noChangeAspect="1" noChangeArrowheads="1"/>
          </p:cNvPicPr>
          <p:nvPr/>
        </p:nvPicPr>
        <p:blipFill rotWithShape="1">
          <a:blip r:embed="rId3" cstate="email">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a:ext>
            </a:extLst>
          </a:blip>
          <a:srcRect/>
          <a:stretch/>
        </p:blipFill>
        <p:spPr bwMode="auto">
          <a:xfrm>
            <a:off x="2359747" y="-65123"/>
            <a:ext cx="9837169" cy="682850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dfarmacia.com/ficheros/images/4/4v26n04/grande/4v26n04-13101545tab02.gif"/>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3135086" y="905098"/>
            <a:ext cx="8464520" cy="3204426"/>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1046741" y="220205"/>
            <a:ext cx="4865363" cy="1200651"/>
          </a:xfrm>
        </p:spPr>
        <p:txBody>
          <a:bodyPr>
            <a:noAutofit/>
          </a:bodyPr>
          <a:lstStyle/>
          <a:p>
            <a:r>
              <a:rPr lang="es-GT" b="1" dirty="0" smtClean="0">
                <a:solidFill>
                  <a:srgbClr val="0070C0"/>
                </a:solidFill>
              </a:rPr>
              <a:t>Comunicación</a:t>
            </a:r>
            <a:endParaRPr lang="es-GT" sz="1600" b="1" dirty="0">
              <a:solidFill>
                <a:srgbClr val="0070C0"/>
              </a:solidFill>
            </a:endParaRPr>
          </a:p>
        </p:txBody>
      </p:sp>
      <p:sp>
        <p:nvSpPr>
          <p:cNvPr id="3" name="Marcador de contenido 2"/>
          <p:cNvSpPr>
            <a:spLocks noGrp="1"/>
          </p:cNvSpPr>
          <p:nvPr>
            <p:ph idx="1"/>
          </p:nvPr>
        </p:nvSpPr>
        <p:spPr>
          <a:xfrm>
            <a:off x="1048928" y="3360834"/>
            <a:ext cx="10018713" cy="3124201"/>
          </a:xfrm>
        </p:spPr>
        <p:txBody>
          <a:bodyPr/>
          <a:lstStyle/>
          <a:p>
            <a:r>
              <a:rPr lang="es-GT" dirty="0" smtClean="0"/>
              <a:t>Interna (entre colaboradores)</a:t>
            </a:r>
          </a:p>
          <a:p>
            <a:r>
              <a:rPr lang="es-GT" dirty="0" smtClean="0"/>
              <a:t>Externa (hacia público objetivo o grupo meta)</a:t>
            </a:r>
          </a:p>
          <a:p>
            <a:r>
              <a:rPr lang="es-GT" dirty="0" smtClean="0"/>
              <a:t>Interinstitucional (hacia otras instituciones, financistas, gobierno)</a:t>
            </a:r>
          </a:p>
          <a:p>
            <a:r>
              <a:rPr lang="es-GT" dirty="0" smtClean="0"/>
              <a:t>Otros (proveedores, clientes, </a:t>
            </a:r>
            <a:r>
              <a:rPr lang="es-GT" dirty="0" err="1" smtClean="0"/>
              <a:t>etc</a:t>
            </a:r>
            <a:r>
              <a:rPr lang="es-GT" dirty="0" smtClean="0"/>
              <a:t>)</a:t>
            </a:r>
          </a:p>
          <a:p>
            <a:pPr marL="0" indent="0">
              <a:buNone/>
            </a:pPr>
            <a:r>
              <a:rPr lang="es-GT" b="1" dirty="0" smtClean="0"/>
              <a:t>              B2B</a:t>
            </a:r>
            <a:r>
              <a:rPr lang="es-GT" b="1" dirty="0"/>
              <a:t>, C2C, C2B </a:t>
            </a:r>
            <a:r>
              <a:rPr lang="es-GT" b="1" dirty="0" smtClean="0"/>
              <a:t>y B2C</a:t>
            </a:r>
            <a:endParaRPr lang="es-GT" b="1" dirty="0"/>
          </a:p>
        </p:txBody>
      </p:sp>
      <p:sp>
        <p:nvSpPr>
          <p:cNvPr id="4" name="Rectángulo 3"/>
          <p:cNvSpPr/>
          <p:nvPr/>
        </p:nvSpPr>
        <p:spPr>
          <a:xfrm>
            <a:off x="2620302" y="6343106"/>
            <a:ext cx="9571698" cy="369332"/>
          </a:xfrm>
          <a:prstGeom prst="rect">
            <a:avLst/>
          </a:prstGeom>
        </p:spPr>
        <p:txBody>
          <a:bodyPr wrap="square">
            <a:spAutoFit/>
          </a:bodyPr>
          <a:lstStyle/>
          <a:p>
            <a:r>
              <a:rPr lang="es-GT" dirty="0">
                <a:hlinkClick r:id="rId5"/>
              </a:rPr>
              <a:t>http://</a:t>
            </a:r>
            <a:r>
              <a:rPr lang="es-GT" dirty="0" smtClean="0">
                <a:hlinkClick r:id="rId5"/>
              </a:rPr>
              <a:t>marketingriviera.blogspot.com/2011/10/definiciones-de-b2b-c2c-c2b-y-b2c.html</a:t>
            </a:r>
            <a:r>
              <a:rPr lang="es-GT" dirty="0" smtClean="0"/>
              <a:t> </a:t>
            </a:r>
            <a:endParaRPr lang="es-GT" dirty="0"/>
          </a:p>
        </p:txBody>
      </p:sp>
      <p:sp>
        <p:nvSpPr>
          <p:cNvPr id="8" name="CuadroTexto 7"/>
          <p:cNvSpPr txBox="1"/>
          <p:nvPr/>
        </p:nvSpPr>
        <p:spPr>
          <a:xfrm>
            <a:off x="10296008" y="3972305"/>
            <a:ext cx="1243445" cy="461665"/>
          </a:xfrm>
          <a:prstGeom prst="rect">
            <a:avLst/>
          </a:prstGeom>
          <a:noFill/>
        </p:spPr>
        <p:txBody>
          <a:bodyPr wrap="square" rtlCol="0">
            <a:spAutoFit/>
          </a:bodyPr>
          <a:lstStyle/>
          <a:p>
            <a:r>
              <a:rPr lang="es-GT" sz="2400" b="1" dirty="0" smtClean="0"/>
              <a:t>Ruido</a:t>
            </a:r>
            <a:endParaRPr lang="es-GT" sz="2400" b="1" dirty="0"/>
          </a:p>
        </p:txBody>
      </p:sp>
      <p:sp>
        <p:nvSpPr>
          <p:cNvPr id="5" name="Flecha curvada hacia abajo 4"/>
          <p:cNvSpPr/>
          <p:nvPr/>
        </p:nvSpPr>
        <p:spPr>
          <a:xfrm rot="10800000">
            <a:off x="4987253" y="3075851"/>
            <a:ext cx="4587214" cy="123960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solidFill>
                <a:schemeClr val="tx1"/>
              </a:solidFill>
            </a:endParaRPr>
          </a:p>
        </p:txBody>
      </p:sp>
      <p:sp>
        <p:nvSpPr>
          <p:cNvPr id="10" name="Flecha curvada hacia abajo 9"/>
          <p:cNvSpPr/>
          <p:nvPr/>
        </p:nvSpPr>
        <p:spPr>
          <a:xfrm>
            <a:off x="5166965" y="679337"/>
            <a:ext cx="4587214" cy="130526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solidFill>
                <a:schemeClr val="tx1"/>
              </a:solidFill>
            </a:endParaRPr>
          </a:p>
        </p:txBody>
      </p:sp>
      <p:pic>
        <p:nvPicPr>
          <p:cNvPr id="6148" name="Picture 4" descr="http://www.sonar.cl/blog/wp-content/uploads/2014/11/ruido.jpg"/>
          <p:cNvPicPr>
            <a:picLocks noChangeAspect="1" noChangeArrowheads="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12543504">
            <a:off x="9283668" y="3384754"/>
            <a:ext cx="1102230" cy="1102230"/>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p:cNvSpPr txBox="1"/>
          <p:nvPr/>
        </p:nvSpPr>
        <p:spPr>
          <a:xfrm>
            <a:off x="10093887" y="731687"/>
            <a:ext cx="1243445" cy="461665"/>
          </a:xfrm>
          <a:prstGeom prst="rect">
            <a:avLst/>
          </a:prstGeom>
          <a:noFill/>
        </p:spPr>
        <p:txBody>
          <a:bodyPr wrap="square" rtlCol="0">
            <a:spAutoFit/>
          </a:bodyPr>
          <a:lstStyle/>
          <a:p>
            <a:r>
              <a:rPr lang="es-GT" sz="2400" b="1" dirty="0" smtClean="0"/>
              <a:t>Ruido</a:t>
            </a:r>
            <a:endParaRPr lang="es-GT" sz="2400" b="1" dirty="0"/>
          </a:p>
        </p:txBody>
      </p:sp>
      <p:pic>
        <p:nvPicPr>
          <p:cNvPr id="12" name="Picture 4" descr="http://www.sonar.cl/blog/wp-content/uploads/2014/11/ruido.jpg"/>
          <p:cNvPicPr>
            <a:picLocks noChangeAspect="1" noChangeArrowheads="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8256159">
            <a:off x="9271310" y="335765"/>
            <a:ext cx="1102230" cy="1102230"/>
          </a:xfrm>
          <a:prstGeom prst="rect">
            <a:avLst/>
          </a:prstGeom>
          <a:noFill/>
          <a:extLst>
            <a:ext uri="{909E8E84-426E-40DD-AFC4-6F175D3DCCD1}">
              <a14:hiddenFill xmlns:a14="http://schemas.microsoft.com/office/drawing/2010/main">
                <a:solidFill>
                  <a:srgbClr val="FFFFFF"/>
                </a:solidFill>
              </a14:hiddenFill>
            </a:ext>
          </a:extLst>
        </p:spPr>
      </p:pic>
      <p:sp>
        <p:nvSpPr>
          <p:cNvPr id="13" name="Rectángulo 12"/>
          <p:cNvSpPr/>
          <p:nvPr/>
        </p:nvSpPr>
        <p:spPr>
          <a:xfrm>
            <a:off x="0" y="6488668"/>
            <a:ext cx="1590500" cy="369332"/>
          </a:xfrm>
          <a:prstGeom prst="rect">
            <a:avLst/>
          </a:prstGeom>
        </p:spPr>
        <p:txBody>
          <a:bodyPr wrap="none">
            <a:spAutoFit/>
          </a:bodyPr>
          <a:lstStyle/>
          <a:p>
            <a:r>
              <a:rPr lang="es-GT" b="1" dirty="0">
                <a:solidFill>
                  <a:schemeClr val="bg1"/>
                </a:solidFill>
              </a:rPr>
              <a:t>Comunicación</a:t>
            </a:r>
            <a:endParaRPr lang="es-GT" dirty="0">
              <a:solidFill>
                <a:schemeClr val="bg1"/>
              </a:solidFill>
            </a:endParaRPr>
          </a:p>
        </p:txBody>
      </p:sp>
    </p:spTree>
    <p:extLst>
      <p:ext uri="{BB962C8B-B14F-4D97-AF65-F5344CB8AC3E}">
        <p14:creationId xmlns:p14="http://schemas.microsoft.com/office/powerpoint/2010/main" val="31815459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80757" y="-44320"/>
            <a:ext cx="6801560" cy="1058594"/>
          </a:xfrm>
        </p:spPr>
        <p:txBody>
          <a:bodyPr>
            <a:normAutofit/>
          </a:bodyPr>
          <a:lstStyle/>
          <a:p>
            <a:pPr algn="r"/>
            <a:r>
              <a:rPr lang="es-GT" dirty="0" smtClean="0">
                <a:solidFill>
                  <a:srgbClr val="0070C0"/>
                </a:solidFill>
              </a:rPr>
              <a:t>Usuarios de internet y telefonía</a:t>
            </a:r>
            <a:endParaRPr lang="es-GT" dirty="0">
              <a:solidFill>
                <a:srgbClr val="0070C0"/>
              </a:solidFill>
            </a:endParaRPr>
          </a:p>
        </p:txBody>
      </p:sp>
      <p:sp>
        <p:nvSpPr>
          <p:cNvPr id="3" name="Marcador de contenido 2"/>
          <p:cNvSpPr>
            <a:spLocks noGrp="1"/>
          </p:cNvSpPr>
          <p:nvPr>
            <p:ph idx="1"/>
          </p:nvPr>
        </p:nvSpPr>
        <p:spPr>
          <a:xfrm>
            <a:off x="2433711" y="5697415"/>
            <a:ext cx="9758289" cy="1160585"/>
          </a:xfrm>
        </p:spPr>
        <p:txBody>
          <a:bodyPr>
            <a:normAutofit fontScale="85000" lnSpcReduction="20000"/>
          </a:bodyPr>
          <a:lstStyle/>
          <a:p>
            <a:r>
              <a:rPr lang="es-GT" dirty="0">
                <a:hlinkClick r:id="rId2"/>
              </a:rPr>
              <a:t>http://www.soy502.com/articulo/guatemala-un-pais-con-mas-celulares-que-habitantes</a:t>
            </a:r>
          </a:p>
          <a:p>
            <a:r>
              <a:rPr lang="es-GT" dirty="0" smtClean="0">
                <a:solidFill>
                  <a:srgbClr val="0070C0"/>
                </a:solidFill>
              </a:rPr>
              <a:t>Móviles:  </a:t>
            </a:r>
            <a:r>
              <a:rPr lang="es-GT" dirty="0" smtClean="0">
                <a:solidFill>
                  <a:srgbClr val="0070C0"/>
                </a:solidFill>
                <a:hlinkClick r:id="rId2"/>
              </a:rPr>
              <a:t>http</a:t>
            </a:r>
            <a:r>
              <a:rPr lang="es-GT" dirty="0">
                <a:solidFill>
                  <a:srgbClr val="0070C0"/>
                </a:solidFill>
                <a:hlinkClick r:id="rId2"/>
              </a:rPr>
              <a:t>://</a:t>
            </a:r>
            <a:r>
              <a:rPr lang="es-GT" dirty="0" smtClean="0">
                <a:solidFill>
                  <a:srgbClr val="0070C0"/>
                </a:solidFill>
                <a:hlinkClick r:id="rId2"/>
              </a:rPr>
              <a:t>infogr.am/infographic-07569</a:t>
            </a:r>
            <a:r>
              <a:rPr lang="es-GT" dirty="0" smtClean="0">
                <a:solidFill>
                  <a:srgbClr val="0070C0"/>
                </a:solidFill>
              </a:rPr>
              <a:t> </a:t>
            </a:r>
          </a:p>
          <a:p>
            <a:r>
              <a:rPr lang="es-GT" dirty="0">
                <a:solidFill>
                  <a:srgbClr val="0070C0"/>
                </a:solidFill>
              </a:rPr>
              <a:t>Líneas fijas</a:t>
            </a:r>
            <a:r>
              <a:rPr lang="es-GT" dirty="0"/>
              <a:t>: </a:t>
            </a:r>
            <a:r>
              <a:rPr lang="es-GT" dirty="0">
                <a:hlinkClick r:id="rId3"/>
              </a:rPr>
              <a:t>http://</a:t>
            </a:r>
            <a:r>
              <a:rPr lang="es-GT" dirty="0" smtClean="0">
                <a:hlinkClick r:id="rId3"/>
              </a:rPr>
              <a:t>infogr.am/infographic-25278</a:t>
            </a:r>
            <a:r>
              <a:rPr lang="es-GT" dirty="0" smtClean="0"/>
              <a:t> </a:t>
            </a:r>
            <a:endParaRPr lang="es-GT" dirty="0"/>
          </a:p>
        </p:txBody>
      </p:sp>
      <p:pic>
        <p:nvPicPr>
          <p:cNvPr id="6146" name="Picture 2" descr="http://d5pa5brvrabv4.cloudfront.net/sites/default/files/styles/full_node/public/celulares_0.jpg?itok=575WW_5L"/>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072489" y="947528"/>
            <a:ext cx="6999831" cy="46690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Rectángulo 3"/>
          <p:cNvSpPr/>
          <p:nvPr/>
        </p:nvSpPr>
        <p:spPr>
          <a:xfrm>
            <a:off x="2096239" y="1058594"/>
            <a:ext cx="6928581" cy="830997"/>
          </a:xfrm>
          <a:prstGeom prst="rect">
            <a:avLst/>
          </a:prstGeom>
        </p:spPr>
        <p:txBody>
          <a:bodyPr wrap="square">
            <a:spAutoFit/>
          </a:bodyPr>
          <a:lstStyle/>
          <a:p>
            <a:pPr algn="just"/>
            <a:r>
              <a:rPr lang="es-GT" sz="1600" dirty="0" smtClean="0">
                <a:solidFill>
                  <a:schemeClr val="bg1"/>
                </a:solidFill>
                <a:latin typeface="StagBook"/>
              </a:rPr>
              <a:t>Guatemala es </a:t>
            </a:r>
            <a:r>
              <a:rPr lang="es-GT" sz="1600" dirty="0">
                <a:solidFill>
                  <a:schemeClr val="bg1"/>
                </a:solidFill>
                <a:latin typeface="StagBook"/>
              </a:rPr>
              <a:t>país con más celulares que </a:t>
            </a:r>
            <a:r>
              <a:rPr lang="es-GT" sz="1600" dirty="0" smtClean="0">
                <a:solidFill>
                  <a:schemeClr val="bg1"/>
                </a:solidFill>
                <a:latin typeface="StagBook"/>
              </a:rPr>
              <a:t>habitantes: </a:t>
            </a:r>
            <a:r>
              <a:rPr lang="es-GT" sz="1600" dirty="0" smtClean="0">
                <a:solidFill>
                  <a:schemeClr val="bg1"/>
                </a:solidFill>
              </a:rPr>
              <a:t>aquí existen </a:t>
            </a:r>
            <a:r>
              <a:rPr lang="es-GT" sz="1600" dirty="0">
                <a:solidFill>
                  <a:schemeClr val="bg1"/>
                </a:solidFill>
              </a:rPr>
              <a:t>más de 21 millones de líneas de teléfonos móviles, </a:t>
            </a:r>
            <a:r>
              <a:rPr lang="es-GT" sz="1600" dirty="0" smtClean="0">
                <a:solidFill>
                  <a:schemeClr val="bg1"/>
                </a:solidFill>
              </a:rPr>
              <a:t>cifra que demuestra que </a:t>
            </a:r>
            <a:r>
              <a:rPr lang="es-GT" sz="1600" dirty="0">
                <a:solidFill>
                  <a:schemeClr val="bg1"/>
                </a:solidFill>
              </a:rPr>
              <a:t>los guatemaltecos poseen más de un </a:t>
            </a:r>
            <a:r>
              <a:rPr lang="es-GT" sz="1600" dirty="0" smtClean="0">
                <a:solidFill>
                  <a:schemeClr val="bg1"/>
                </a:solidFill>
              </a:rPr>
              <a:t>celular por persona. </a:t>
            </a:r>
            <a:endParaRPr lang="es-GT" sz="1600" b="0" i="0" dirty="0">
              <a:solidFill>
                <a:schemeClr val="bg1"/>
              </a:solidFill>
              <a:effectLst/>
              <a:latin typeface="StagBook"/>
            </a:endParaRPr>
          </a:p>
        </p:txBody>
      </p:sp>
      <p:pic>
        <p:nvPicPr>
          <p:cNvPr id="6148" name="Picture 4" descr="http://m1.paperblog.com/i/136/1365677/movistar-iusacell-unen-ofrecer-red-mas-grande-L-DgtOcB.jpeg"/>
          <p:cNvPicPr>
            <a:picLocks noChangeAspect="1" noChangeArrowheads="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10854770" y="4880758"/>
            <a:ext cx="522673" cy="375664"/>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7"/>
          <p:cNvSpPr/>
          <p:nvPr/>
        </p:nvSpPr>
        <p:spPr>
          <a:xfrm>
            <a:off x="9570845" y="2134826"/>
            <a:ext cx="2539461" cy="2308324"/>
          </a:xfrm>
          <a:prstGeom prst="rect">
            <a:avLst/>
          </a:prstGeom>
        </p:spPr>
        <p:txBody>
          <a:bodyPr wrap="square">
            <a:spAutoFit/>
          </a:bodyPr>
          <a:lstStyle/>
          <a:p>
            <a:pPr fontAlgn="base"/>
            <a:r>
              <a:rPr lang="es-GT" b="1" dirty="0">
                <a:hlinkClick r:id="rId6"/>
              </a:rPr>
              <a:t>Guatemala</a:t>
            </a:r>
            <a:r>
              <a:rPr lang="es-GT" dirty="0">
                <a:hlinkClick r:id="rId6"/>
              </a:rPr>
              <a:t> es hoy el país </a:t>
            </a:r>
            <a:r>
              <a:rPr lang="es-GT" dirty="0" smtClean="0">
                <a:hlinkClick r:id="rId6"/>
              </a:rPr>
              <a:t>de Centroamérica con </a:t>
            </a:r>
            <a:r>
              <a:rPr lang="es-GT" dirty="0">
                <a:hlinkClick r:id="rId6"/>
              </a:rPr>
              <a:t>más usuarios de Facebook (tiene 3.8 millones) mientras que </a:t>
            </a:r>
            <a:r>
              <a:rPr lang="es-GT" b="1" dirty="0" smtClean="0">
                <a:hlinkClick r:id="rId6"/>
              </a:rPr>
              <a:t>Nicaragua </a:t>
            </a:r>
            <a:r>
              <a:rPr lang="es-GT" dirty="0" smtClean="0">
                <a:hlinkClick r:id="rId6"/>
              </a:rPr>
              <a:t>tiene </a:t>
            </a:r>
            <a:r>
              <a:rPr lang="es-GT" dirty="0">
                <a:hlinkClick r:id="rId6"/>
              </a:rPr>
              <a:t>la menor cantidad (1.28 millones</a:t>
            </a:r>
            <a:r>
              <a:rPr lang="es-GT" dirty="0" smtClean="0">
                <a:hlinkClick r:id="rId6"/>
              </a:rPr>
              <a:t>).</a:t>
            </a:r>
            <a:endParaRPr lang="es-GT" dirty="0" smtClean="0"/>
          </a:p>
        </p:txBody>
      </p:sp>
      <p:pic>
        <p:nvPicPr>
          <p:cNvPr id="2050" name="Picture 2" descr="https://fbcdn-profile-a.akamaihd.net/hprofile-ak-xfa1/v/t1.0-1/p160x160/1461853_10152433901116430_19262419697858680_n.png?oh=98b16b8e76acdf104ffc7c1e0ee2afd4&amp;oe=560384BC&amp;__gda__=1443341114_0334b8c57ea18ce4722bc7ca1aaa3cbf"/>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0209353" y="4880758"/>
            <a:ext cx="375663" cy="37566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fbcdn-profile-a.akamaihd.net/hprofile-ak-xap1/v/t1.0-1/p160x160/10502509_317857555005413_966458266278479365_n.png?oh=6e78229bfddf12d2c1f3ac415724b20b&amp;oe=55F32780&amp;__gda__=1443605825_9bdad021ec475362435c90f88d8b4149"/>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9570845" y="4880758"/>
            <a:ext cx="383832" cy="375664"/>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2211322" y="5147334"/>
            <a:ext cx="6698414" cy="369332"/>
          </a:xfrm>
          <a:prstGeom prst="rect">
            <a:avLst/>
          </a:prstGeom>
        </p:spPr>
        <p:txBody>
          <a:bodyPr wrap="square">
            <a:spAutoFit/>
          </a:bodyPr>
          <a:lstStyle/>
          <a:p>
            <a:pPr algn="just"/>
            <a:r>
              <a:rPr lang="es-GT" dirty="0">
                <a:solidFill>
                  <a:schemeClr val="bg1"/>
                </a:solidFill>
              </a:rPr>
              <a:t>(Superintendencia de Telecomunicaciones 2013 publicados en 2014)</a:t>
            </a:r>
            <a:endParaRPr lang="es-GT" dirty="0">
              <a:solidFill>
                <a:schemeClr val="bg1"/>
              </a:solidFill>
              <a:latin typeface="StagBook"/>
            </a:endParaRPr>
          </a:p>
        </p:txBody>
      </p:sp>
      <p:pic>
        <p:nvPicPr>
          <p:cNvPr id="7174" name="Picture 6" descr="http://1.bp.blogspot.com/-HPEXPEjJvDI/URw8TVUtFFI/AAAAAAAAAB4/FgAHTy05hZ0/s1600/world_internet.jpg"/>
          <p:cNvPicPr>
            <a:picLocks noChangeAspect="1" noChangeArrowheads="1"/>
          </p:cNvPicPr>
          <p:nvPr/>
        </p:nvPicPr>
        <p:blipFill>
          <a:blip r:embed="rId9"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954677" y="797889"/>
            <a:ext cx="1269676" cy="1269676"/>
          </a:xfrm>
          <a:prstGeom prst="rect">
            <a:avLst/>
          </a:prstGeom>
          <a:noFill/>
          <a:extLst>
            <a:ext uri="{909E8E84-426E-40DD-AFC4-6F175D3DCCD1}">
              <a14:hiddenFill xmlns:a14="http://schemas.microsoft.com/office/drawing/2010/main">
                <a:solidFill>
                  <a:srgbClr val="FFFFFF"/>
                </a:solidFill>
              </a14:hiddenFill>
            </a:ext>
          </a:extLst>
        </p:spPr>
      </p:pic>
      <p:sp>
        <p:nvSpPr>
          <p:cNvPr id="13" name="Rectángulo 12"/>
          <p:cNvSpPr/>
          <p:nvPr/>
        </p:nvSpPr>
        <p:spPr>
          <a:xfrm>
            <a:off x="0" y="6488668"/>
            <a:ext cx="1590500" cy="369332"/>
          </a:xfrm>
          <a:prstGeom prst="rect">
            <a:avLst/>
          </a:prstGeom>
        </p:spPr>
        <p:txBody>
          <a:bodyPr wrap="none">
            <a:spAutoFit/>
          </a:bodyPr>
          <a:lstStyle/>
          <a:p>
            <a:r>
              <a:rPr lang="es-GT" b="1" dirty="0">
                <a:solidFill>
                  <a:schemeClr val="bg1"/>
                </a:solidFill>
              </a:rPr>
              <a:t>Comunicación</a:t>
            </a:r>
            <a:endParaRPr lang="es-GT" dirty="0">
              <a:solidFill>
                <a:schemeClr val="bg1"/>
              </a:solidFill>
            </a:endParaRPr>
          </a:p>
        </p:txBody>
      </p:sp>
    </p:spTree>
    <p:extLst>
      <p:ext uri="{BB962C8B-B14F-4D97-AF65-F5344CB8AC3E}">
        <p14:creationId xmlns:p14="http://schemas.microsoft.com/office/powerpoint/2010/main" val="308984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chamangt.files.wordpress.com/2011/12/usuarios-de-internet-en-guatemala.png?w=560"/>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11529"/>
          <a:stretch/>
        </p:blipFill>
        <p:spPr bwMode="auto">
          <a:xfrm>
            <a:off x="1756282" y="1333068"/>
            <a:ext cx="6394481" cy="33695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ítulo 2"/>
          <p:cNvSpPr>
            <a:spLocks noGrp="1"/>
          </p:cNvSpPr>
          <p:nvPr>
            <p:ph type="title"/>
          </p:nvPr>
        </p:nvSpPr>
        <p:spPr>
          <a:xfrm>
            <a:off x="8450825" y="336670"/>
            <a:ext cx="3539613" cy="4172562"/>
          </a:xfrm>
        </p:spPr>
        <p:txBody>
          <a:bodyPr>
            <a:noAutofit/>
          </a:bodyPr>
          <a:lstStyle/>
          <a:p>
            <a:pPr algn="l"/>
            <a:r>
              <a:rPr lang="es-GT" sz="1800" b="1" cap="all" dirty="0"/>
              <a:t>LA SOCIEDAD VIRTUAL TAMBIÉN ES </a:t>
            </a:r>
            <a:r>
              <a:rPr lang="es-GT" sz="1800" b="1" cap="all" dirty="0" smtClean="0"/>
              <a:t>EXCLUYENTE</a:t>
            </a:r>
            <a:br>
              <a:rPr lang="es-GT" sz="1800" b="1" cap="all" dirty="0" smtClean="0"/>
            </a:br>
            <a:r>
              <a:rPr lang="es-GT" sz="1800" b="1" cap="all" dirty="0" smtClean="0"/>
              <a:t/>
            </a:r>
            <a:br>
              <a:rPr lang="es-GT" sz="1800" b="1" cap="all" dirty="0" smtClean="0"/>
            </a:br>
            <a:r>
              <a:rPr lang="es-GT" sz="1800" dirty="0"/>
              <a:t>Se estima que aproximadamente el 50 por ciento de la población nunca ha tenido la oportunidad de utilizar una computadora, ni el Internet. </a:t>
            </a:r>
            <a:r>
              <a:rPr lang="es-GT" sz="1800" dirty="0" smtClean="0"/>
              <a:t>De ahí la existencia de una </a:t>
            </a:r>
            <a:r>
              <a:rPr lang="es-GT" sz="1800" dirty="0"/>
              <a:t>brecha tecnológica que genera exclusión social, </a:t>
            </a:r>
            <a:r>
              <a:rPr lang="es-GT" sz="1800" dirty="0" smtClean="0"/>
              <a:t>ya que estos </a:t>
            </a:r>
            <a:r>
              <a:rPr lang="es-GT" sz="1800" dirty="0"/>
              <a:t>individuos no tendrán las mismas oportunidades que aquellos que tienen </a:t>
            </a:r>
            <a:r>
              <a:rPr lang="es-GT" sz="1800" dirty="0" smtClean="0"/>
              <a:t>acceso libre </a:t>
            </a:r>
            <a:r>
              <a:rPr lang="es-GT" sz="1800" dirty="0"/>
              <a:t>a la tecnología y sus diferentes aplicaciones</a:t>
            </a:r>
            <a:r>
              <a:rPr lang="es-GT" sz="1800" dirty="0" smtClean="0"/>
              <a:t>.</a:t>
            </a:r>
            <a:endParaRPr lang="es-GT" dirty="0"/>
          </a:p>
        </p:txBody>
      </p:sp>
      <p:sp>
        <p:nvSpPr>
          <p:cNvPr id="4" name="CuadroTexto 3"/>
          <p:cNvSpPr txBox="1"/>
          <p:nvPr/>
        </p:nvSpPr>
        <p:spPr>
          <a:xfrm>
            <a:off x="2498725" y="299280"/>
            <a:ext cx="4559069" cy="830997"/>
          </a:xfrm>
          <a:prstGeom prst="rect">
            <a:avLst/>
          </a:prstGeom>
          <a:noFill/>
        </p:spPr>
        <p:txBody>
          <a:bodyPr wrap="none" rtlCol="0">
            <a:spAutoFit/>
          </a:bodyPr>
          <a:lstStyle/>
          <a:p>
            <a:r>
              <a:rPr lang="es-GT" sz="4800" b="1" dirty="0" smtClean="0">
                <a:solidFill>
                  <a:srgbClr val="0070C0"/>
                </a:solidFill>
              </a:rPr>
              <a:t>Usuarios</a:t>
            </a:r>
            <a:r>
              <a:rPr lang="es-GT" b="1" dirty="0" smtClean="0">
                <a:solidFill>
                  <a:srgbClr val="0070C0"/>
                </a:solidFill>
              </a:rPr>
              <a:t> </a:t>
            </a:r>
            <a:r>
              <a:rPr lang="es-GT" b="1" dirty="0" smtClean="0">
                <a:solidFill>
                  <a:srgbClr val="0070C0"/>
                </a:solidFill>
              </a:rPr>
              <a:t> y acceso a internet</a:t>
            </a:r>
            <a:endParaRPr lang="es-GT" b="1" dirty="0">
              <a:solidFill>
                <a:srgbClr val="0070C0"/>
              </a:solidFill>
            </a:endParaRPr>
          </a:p>
        </p:txBody>
      </p:sp>
      <p:pic>
        <p:nvPicPr>
          <p:cNvPr id="8194" name="Picture 2" descr="http://guialocal.com/blog/es/wp-content/uploads/Cabecera-Blog.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450824" y="4509232"/>
            <a:ext cx="3539613" cy="22265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CuadroTexto 5"/>
          <p:cNvSpPr txBox="1"/>
          <p:nvPr/>
        </p:nvSpPr>
        <p:spPr>
          <a:xfrm>
            <a:off x="3480049" y="4933744"/>
            <a:ext cx="3280385" cy="307777"/>
          </a:xfrm>
          <a:prstGeom prst="rect">
            <a:avLst/>
          </a:prstGeom>
          <a:noFill/>
        </p:spPr>
        <p:txBody>
          <a:bodyPr wrap="none" rtlCol="0">
            <a:spAutoFit/>
          </a:bodyPr>
          <a:lstStyle/>
          <a:p>
            <a:r>
              <a:rPr lang="es-GT" sz="1400" dirty="0" smtClean="0"/>
              <a:t>Fuente: SIT (no tienen datos actualizados)</a:t>
            </a:r>
            <a:endParaRPr lang="es-GT" sz="1400" dirty="0"/>
          </a:p>
        </p:txBody>
      </p:sp>
      <p:pic>
        <p:nvPicPr>
          <p:cNvPr id="8196" name="Picture 4" descr="http://2.bp.blogspot.com/-3m3rdHc1PnY/UPCXDwvFybI/AAAAAAAAAo0/nzVf4jWGtwM/s1600/logo-internet-sem-fio.png"/>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66130" y="299280"/>
            <a:ext cx="932595" cy="762188"/>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0" y="6488668"/>
            <a:ext cx="1590500" cy="369332"/>
          </a:xfrm>
          <a:prstGeom prst="rect">
            <a:avLst/>
          </a:prstGeom>
        </p:spPr>
        <p:txBody>
          <a:bodyPr wrap="none">
            <a:spAutoFit/>
          </a:bodyPr>
          <a:lstStyle/>
          <a:p>
            <a:r>
              <a:rPr lang="es-GT" b="1" dirty="0">
                <a:solidFill>
                  <a:schemeClr val="bg1"/>
                </a:solidFill>
              </a:rPr>
              <a:t>Comunicación</a:t>
            </a:r>
            <a:endParaRPr lang="es-GT" dirty="0">
              <a:solidFill>
                <a:schemeClr val="bg1"/>
              </a:solidFill>
            </a:endParaRPr>
          </a:p>
        </p:txBody>
      </p:sp>
      <p:sp>
        <p:nvSpPr>
          <p:cNvPr id="7" name="Rectángulo 6"/>
          <p:cNvSpPr/>
          <p:nvPr/>
        </p:nvSpPr>
        <p:spPr>
          <a:xfrm>
            <a:off x="1890561" y="5472637"/>
            <a:ext cx="6459867" cy="923330"/>
          </a:xfrm>
          <a:prstGeom prst="rect">
            <a:avLst/>
          </a:prstGeom>
        </p:spPr>
        <p:txBody>
          <a:bodyPr wrap="square">
            <a:spAutoFit/>
          </a:bodyPr>
          <a:lstStyle/>
          <a:p>
            <a:r>
              <a:rPr lang="es-GT" b="1" dirty="0">
                <a:ln w="3175" cmpd="sng">
                  <a:noFill/>
                </a:ln>
                <a:latin typeface="+mj-lt"/>
                <a:ea typeface="+mj-ea"/>
                <a:cs typeface="+mj-cs"/>
                <a:hlinkClick r:id="rId6"/>
              </a:rPr>
              <a:t>Nativos digitales</a:t>
            </a:r>
            <a:r>
              <a:rPr lang="es-GT" b="1" dirty="0">
                <a:ln w="3175" cmpd="sng">
                  <a:noFill/>
                </a:ln>
                <a:latin typeface="+mj-lt"/>
                <a:ea typeface="+mj-ea"/>
                <a:cs typeface="+mj-cs"/>
              </a:rPr>
              <a:t>: </a:t>
            </a:r>
            <a:r>
              <a:rPr lang="es-GT" dirty="0">
                <a:ln w="3175" cmpd="sng">
                  <a:noFill/>
                </a:ln>
                <a:latin typeface="+mj-lt"/>
                <a:ea typeface="+mj-ea"/>
                <a:cs typeface="+mj-cs"/>
              </a:rPr>
              <a:t>personas </a:t>
            </a:r>
            <a:r>
              <a:rPr lang="es-GT" dirty="0">
                <a:ln w="3175" cmpd="sng">
                  <a:noFill/>
                </a:ln>
                <a:latin typeface="+mj-lt"/>
                <a:ea typeface="+mj-ea"/>
                <a:cs typeface="+mj-cs"/>
              </a:rPr>
              <a:t>que nacieron durante las décadas de los años 1980 y 1990, cuando ya existía una tecnología digital bastante desarrollada y la cual estaba al alcance de muchos.</a:t>
            </a:r>
          </a:p>
        </p:txBody>
      </p:sp>
    </p:spTree>
    <p:extLst>
      <p:ext uri="{BB962C8B-B14F-4D97-AF65-F5344CB8AC3E}">
        <p14:creationId xmlns:p14="http://schemas.microsoft.com/office/powerpoint/2010/main" val="30204197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67453" y="2535158"/>
            <a:ext cx="7429500" cy="1485900"/>
          </a:xfrm>
          <a:effectLst>
            <a:outerShdw blurRad="50800" dist="38100" dir="2700000" algn="tl" rotWithShape="0">
              <a:prstClr val="black">
                <a:alpha val="40000"/>
              </a:prstClr>
            </a:outerShdw>
          </a:effectLst>
        </p:spPr>
        <p:txBody>
          <a:bodyPr>
            <a:noAutofit/>
          </a:bodyPr>
          <a:lstStyle/>
          <a:p>
            <a:r>
              <a:rPr lang="es-GT" sz="9600" b="1" dirty="0" smtClean="0">
                <a:solidFill>
                  <a:srgbClr val="0070C0"/>
                </a:solidFill>
              </a:rPr>
              <a:t>Herramientas</a:t>
            </a:r>
            <a:endParaRPr lang="es-GT" sz="9600" b="1" dirty="0"/>
          </a:p>
        </p:txBody>
      </p:sp>
      <p:sp>
        <p:nvSpPr>
          <p:cNvPr id="4" name="CuadroTexto 3"/>
          <p:cNvSpPr txBox="1"/>
          <p:nvPr/>
        </p:nvSpPr>
        <p:spPr>
          <a:xfrm>
            <a:off x="2367453" y="4005403"/>
            <a:ext cx="8056517" cy="677108"/>
          </a:xfrm>
          <a:prstGeom prst="rect">
            <a:avLst/>
          </a:prstGeom>
          <a:noFill/>
        </p:spPr>
        <p:txBody>
          <a:bodyPr wrap="square" rtlCol="0">
            <a:spAutoFit/>
          </a:bodyPr>
          <a:lstStyle/>
          <a:p>
            <a:r>
              <a:rPr lang="es-GT" sz="2000" b="1" dirty="0" smtClean="0">
                <a:hlinkClick r:id="rId3"/>
              </a:rPr>
              <a:t>Buscadores alternativos a Google</a:t>
            </a:r>
            <a:endParaRPr lang="es-GT" sz="2000" b="1" dirty="0" smtClean="0"/>
          </a:p>
          <a:p>
            <a:r>
              <a:rPr lang="es-GT" dirty="0" smtClean="0"/>
              <a:t>Uno </a:t>
            </a:r>
            <a:r>
              <a:rPr lang="es-GT" dirty="0"/>
              <a:t>de los grandes problemas de la red es separar el grano de la paja</a:t>
            </a:r>
            <a:r>
              <a:rPr lang="es-GT" dirty="0" smtClean="0"/>
              <a:t>.</a:t>
            </a:r>
            <a:endParaRPr lang="es-GT" dirty="0"/>
          </a:p>
        </p:txBody>
      </p:sp>
      <p:pic>
        <p:nvPicPr>
          <p:cNvPr id="5" name="Picture 10" descr="https://recodetech.files.wordpress.com/2014/04/tools_anteromiteshutterstock.jpg?quality=80&amp;strip=info"/>
          <p:cNvPicPr>
            <a:picLocks noChangeAspect="1" noChangeArrowheads="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rot="10800000">
            <a:off x="7420466" y="9827"/>
            <a:ext cx="4752975" cy="2202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64540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2.gstatic.com/images?q=tbn:ANd9GcQFYf77wMzGtGQ6T3Wckb3gDmNp7McjkntuHMNMOeZ6VZFEW3Kzpw"/>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721134" y="121897"/>
            <a:ext cx="873036" cy="87303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charitablethoughts.files.wordpress.com/2011/08/wrong_tool_for_the_job_by_raresdk-d35viqj.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38950" y="2776791"/>
            <a:ext cx="5447071" cy="40853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4" descr="http://www.defininghopes.com/wp-content/uploads/2013/09/wrong-tools2.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0" y="3352800"/>
            <a:ext cx="6838950" cy="3505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http://blog.grabcad.com/wp-content/uploads/2013/10/apple-saw.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227743" y="1190878"/>
            <a:ext cx="4762500" cy="31718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4" name="Picture 10" descr="https://recodetech.files.wordpress.com/2014/04/tools_anteromiteshutterstock.jpg?quality=80&amp;strip=info"/>
          <p:cNvPicPr>
            <a:picLocks noChangeAspect="1" noChangeArrowheads="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rot="10800000">
            <a:off x="8457185" y="9827"/>
            <a:ext cx="3699927" cy="171447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1635008" y="195398"/>
            <a:ext cx="7139043" cy="665018"/>
          </a:xfrm>
        </p:spPr>
        <p:txBody>
          <a:bodyPr>
            <a:noAutofit/>
          </a:bodyPr>
          <a:lstStyle/>
          <a:p>
            <a:r>
              <a:rPr lang="es-GT" dirty="0" smtClean="0">
                <a:solidFill>
                  <a:srgbClr val="0070C0"/>
                </a:solidFill>
              </a:rPr>
              <a:t>Algunas herramientas…</a:t>
            </a:r>
            <a:endParaRPr lang="es-GT" dirty="0">
              <a:solidFill>
                <a:srgbClr val="0070C0"/>
              </a:solidFill>
            </a:endParaRPr>
          </a:p>
        </p:txBody>
      </p:sp>
      <p:sp>
        <p:nvSpPr>
          <p:cNvPr id="4" name="Rectángulo 3"/>
          <p:cNvSpPr/>
          <p:nvPr/>
        </p:nvSpPr>
        <p:spPr>
          <a:xfrm>
            <a:off x="175954" y="6306049"/>
            <a:ext cx="1459054" cy="369332"/>
          </a:xfrm>
          <a:prstGeom prst="rect">
            <a:avLst/>
          </a:prstGeom>
        </p:spPr>
        <p:txBody>
          <a:bodyPr wrap="none">
            <a:spAutoFit/>
          </a:bodyPr>
          <a:lstStyle/>
          <a:p>
            <a:r>
              <a:rPr lang="es-GT" dirty="0">
                <a:solidFill>
                  <a:srgbClr val="0070C0"/>
                </a:solidFill>
              </a:rPr>
              <a:t>herramientas</a:t>
            </a:r>
            <a:endParaRPr lang="es-GT" dirty="0"/>
          </a:p>
        </p:txBody>
      </p:sp>
    </p:spTree>
    <p:extLst>
      <p:ext uri="{BB962C8B-B14F-4D97-AF65-F5344CB8AC3E}">
        <p14:creationId xmlns:p14="http://schemas.microsoft.com/office/powerpoint/2010/main" val="27640201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13723" y="294493"/>
            <a:ext cx="8189279" cy="665018"/>
          </a:xfrm>
        </p:spPr>
        <p:txBody>
          <a:bodyPr>
            <a:noAutofit/>
          </a:bodyPr>
          <a:lstStyle/>
          <a:p>
            <a:r>
              <a:rPr lang="es-GT" dirty="0" smtClean="0">
                <a:solidFill>
                  <a:srgbClr val="0070C0"/>
                </a:solidFill>
              </a:rPr>
              <a:t>Algunas herramientas de uso diario…</a:t>
            </a:r>
            <a:endParaRPr lang="es-GT" dirty="0">
              <a:solidFill>
                <a:srgbClr val="0070C0"/>
              </a:solidFill>
            </a:endParaRPr>
          </a:p>
        </p:txBody>
      </p:sp>
      <p:sp>
        <p:nvSpPr>
          <p:cNvPr id="3" name="Marcador de contenido 2"/>
          <p:cNvSpPr>
            <a:spLocks noGrp="1"/>
          </p:cNvSpPr>
          <p:nvPr>
            <p:ph idx="1"/>
          </p:nvPr>
        </p:nvSpPr>
        <p:spPr>
          <a:xfrm>
            <a:off x="1864511" y="959511"/>
            <a:ext cx="8460900" cy="1807440"/>
          </a:xfrm>
        </p:spPr>
        <p:txBody>
          <a:bodyPr>
            <a:normAutofit/>
          </a:bodyPr>
          <a:lstStyle/>
          <a:p>
            <a:pPr>
              <a:buClr>
                <a:srgbClr val="00B050"/>
              </a:buClr>
              <a:buFont typeface="Wingdings" panose="05000000000000000000" pitchFamily="2" charset="2"/>
              <a:buChar char="ü"/>
            </a:pPr>
            <a:r>
              <a:rPr lang="es-GT" b="1" dirty="0" smtClean="0"/>
              <a:t>Sitio web </a:t>
            </a:r>
            <a:r>
              <a:rPr lang="es-GT" sz="2000" dirty="0" smtClean="0"/>
              <a:t>CMS , LMS, Blog, e-</a:t>
            </a:r>
            <a:r>
              <a:rPr lang="es-GT" sz="2000" dirty="0" err="1" smtClean="0"/>
              <a:t>Comerce</a:t>
            </a:r>
            <a:r>
              <a:rPr lang="es-GT" sz="2000" dirty="0" smtClean="0"/>
              <a:t>, nombres de dominio</a:t>
            </a:r>
          </a:p>
          <a:p>
            <a:pPr>
              <a:buClr>
                <a:srgbClr val="00B050"/>
              </a:buClr>
              <a:buFont typeface="Wingdings" panose="05000000000000000000" pitchFamily="2" charset="2"/>
              <a:buChar char="ü"/>
            </a:pPr>
            <a:r>
              <a:rPr lang="es-GT" b="1" dirty="0" smtClean="0"/>
              <a:t>Redes sociales</a:t>
            </a:r>
            <a:r>
              <a:rPr lang="es-GT" dirty="0" smtClean="0"/>
              <a:t> </a:t>
            </a:r>
            <a:r>
              <a:rPr lang="es-GT" sz="1800" dirty="0" smtClean="0"/>
              <a:t>Facebook </a:t>
            </a:r>
            <a:r>
              <a:rPr lang="es-GT" sz="1800" dirty="0"/>
              <a:t>/ </a:t>
            </a:r>
            <a:r>
              <a:rPr lang="es-GT" sz="1800" dirty="0" smtClean="0"/>
              <a:t>twitter / </a:t>
            </a:r>
            <a:r>
              <a:rPr lang="es-GT" sz="1800" dirty="0" err="1" smtClean="0"/>
              <a:t>Youtube</a:t>
            </a:r>
            <a:r>
              <a:rPr lang="es-GT" sz="1800" dirty="0" smtClean="0"/>
              <a:t> (</a:t>
            </a:r>
            <a:r>
              <a:rPr lang="es-GT" sz="1800" dirty="0" err="1" smtClean="0"/>
              <a:t>streaming</a:t>
            </a:r>
            <a:r>
              <a:rPr lang="es-GT" sz="1800" dirty="0" smtClean="0"/>
              <a:t>)/ </a:t>
            </a:r>
            <a:r>
              <a:rPr lang="es-GT" sz="1800" dirty="0" err="1" smtClean="0"/>
              <a:t>SoundCloud</a:t>
            </a:r>
            <a:r>
              <a:rPr lang="es-GT" sz="1800" dirty="0" smtClean="0"/>
              <a:t> / otros </a:t>
            </a:r>
            <a:endParaRPr lang="es-GT" sz="2000" dirty="0" smtClean="0"/>
          </a:p>
          <a:p>
            <a:pPr>
              <a:buClr>
                <a:srgbClr val="00B050"/>
              </a:buClr>
              <a:buFont typeface="Wingdings" panose="05000000000000000000" pitchFamily="2" charset="2"/>
              <a:buChar char="ü"/>
            </a:pPr>
            <a:r>
              <a:rPr lang="es-GT" b="1" dirty="0" smtClean="0"/>
              <a:t>Herramientas de </a:t>
            </a:r>
            <a:r>
              <a:rPr lang="es-GT" b="1" dirty="0" smtClean="0"/>
              <a:t>apoyo </a:t>
            </a:r>
            <a:r>
              <a:rPr lang="es-GT" sz="1600" dirty="0" smtClean="0"/>
              <a:t>(licenciamiento y código abierto)</a:t>
            </a:r>
            <a:endParaRPr lang="es-GT" dirty="0" smtClean="0"/>
          </a:p>
        </p:txBody>
      </p:sp>
      <p:pic>
        <p:nvPicPr>
          <p:cNvPr id="1026" name="Picture 2" descr="https://encrypted-tbn2.gstatic.com/images?q=tbn:ANd9GcQFYf77wMzGtGQ6T3Wckb3gDmNp7McjkntuHMNMOeZ6VZFEW3Kzpw"/>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614021" y="240701"/>
            <a:ext cx="772602" cy="77260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https://recodetech.files.wordpress.com/2014/04/tools_anteromiteshutterstock.jpg?quality=80&amp;strip=info"/>
          <p:cNvPicPr>
            <a:picLocks noChangeAspect="1" noChangeArrowheads="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rot="16200000">
            <a:off x="9219954" y="1117512"/>
            <a:ext cx="4053299" cy="1890792"/>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humanliks.files.wordpress.com/2010/08/navaja-suiza-usb.jpg?w=614"/>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8943756" y="4614091"/>
            <a:ext cx="2763310" cy="17447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1686443" y="2571578"/>
            <a:ext cx="7464656" cy="4616648"/>
          </a:xfrm>
          <a:prstGeom prst="rect">
            <a:avLst/>
          </a:prstGeom>
          <a:noFill/>
        </p:spPr>
        <p:txBody>
          <a:bodyPr wrap="square" numCol="2" rtlCol="0">
            <a:spAutoFit/>
          </a:bodyPr>
          <a:lstStyle/>
          <a:p>
            <a:pPr lvl="1">
              <a:lnSpc>
                <a:spcPct val="150000"/>
              </a:lnSpc>
              <a:buClr>
                <a:srgbClr val="00B050"/>
              </a:buClr>
              <a:buFont typeface="Wingdings" panose="05000000000000000000" pitchFamily="2" charset="2"/>
              <a:buChar char="ü"/>
            </a:pPr>
            <a:r>
              <a:rPr lang="es-GT" sz="2000" dirty="0"/>
              <a:t>Correo y correos masivos</a:t>
            </a:r>
          </a:p>
          <a:p>
            <a:pPr lvl="1">
              <a:lnSpc>
                <a:spcPct val="150000"/>
              </a:lnSpc>
              <a:buClr>
                <a:srgbClr val="00B050"/>
              </a:buClr>
              <a:buFont typeface="Wingdings" panose="05000000000000000000" pitchFamily="2" charset="2"/>
              <a:buChar char="ü"/>
            </a:pPr>
            <a:r>
              <a:rPr lang="es-GT" sz="2000" dirty="0"/>
              <a:t>Encuestas electrónicas </a:t>
            </a:r>
          </a:p>
          <a:p>
            <a:pPr lvl="1">
              <a:lnSpc>
                <a:spcPct val="150000"/>
              </a:lnSpc>
              <a:buClr>
                <a:srgbClr val="00B050"/>
              </a:buClr>
              <a:buFont typeface="Wingdings" panose="05000000000000000000" pitchFamily="2" charset="2"/>
              <a:buChar char="ü"/>
            </a:pPr>
            <a:r>
              <a:rPr lang="es-GT" sz="2000" dirty="0" smtClean="0"/>
              <a:t>Infografías</a:t>
            </a:r>
          </a:p>
          <a:p>
            <a:pPr lvl="1">
              <a:lnSpc>
                <a:spcPct val="150000"/>
              </a:lnSpc>
              <a:buClr>
                <a:srgbClr val="00B050"/>
              </a:buClr>
              <a:buFont typeface="Wingdings" panose="05000000000000000000" pitchFamily="2" charset="2"/>
              <a:buChar char="ü"/>
            </a:pPr>
            <a:r>
              <a:rPr lang="es-GT" sz="2000" dirty="0" smtClean="0"/>
              <a:t>Cómics</a:t>
            </a:r>
          </a:p>
          <a:p>
            <a:pPr lvl="1">
              <a:lnSpc>
                <a:spcPct val="150000"/>
              </a:lnSpc>
              <a:buClr>
                <a:srgbClr val="00B050"/>
              </a:buClr>
              <a:buFont typeface="Wingdings" panose="05000000000000000000" pitchFamily="2" charset="2"/>
              <a:buChar char="ü"/>
            </a:pPr>
            <a:r>
              <a:rPr lang="es-GT" sz="2000" dirty="0" smtClean="0"/>
              <a:t>e-</a:t>
            </a:r>
            <a:r>
              <a:rPr lang="es-GT" sz="2000" dirty="0" err="1" smtClean="0"/>
              <a:t>Books</a:t>
            </a:r>
            <a:endParaRPr lang="es-GT" sz="2000" dirty="0"/>
          </a:p>
          <a:p>
            <a:pPr lvl="1">
              <a:lnSpc>
                <a:spcPct val="150000"/>
              </a:lnSpc>
              <a:buClr>
                <a:srgbClr val="00B050"/>
              </a:buClr>
              <a:buFont typeface="Wingdings" panose="05000000000000000000" pitchFamily="2" charset="2"/>
              <a:buChar char="ü"/>
            </a:pPr>
            <a:r>
              <a:rPr lang="es-GT" sz="2000" dirty="0" smtClean="0"/>
              <a:t>VOIP </a:t>
            </a:r>
            <a:r>
              <a:rPr lang="es-GT" sz="2000" dirty="0"/>
              <a:t>(</a:t>
            </a:r>
            <a:r>
              <a:rPr lang="es-GT" sz="2000" dirty="0" err="1" smtClean="0"/>
              <a:t>Elastix</a:t>
            </a:r>
            <a:r>
              <a:rPr lang="es-GT" sz="2000" dirty="0" smtClean="0"/>
              <a:t>)</a:t>
            </a:r>
          </a:p>
          <a:p>
            <a:pPr lvl="1">
              <a:lnSpc>
                <a:spcPct val="150000"/>
              </a:lnSpc>
              <a:buClr>
                <a:srgbClr val="00B050"/>
              </a:buClr>
              <a:buFont typeface="Wingdings" panose="05000000000000000000" pitchFamily="2" charset="2"/>
              <a:buChar char="ü"/>
            </a:pPr>
            <a:endParaRPr lang="es-GT" sz="2000" dirty="0" smtClean="0"/>
          </a:p>
          <a:p>
            <a:pPr lvl="1">
              <a:lnSpc>
                <a:spcPct val="150000"/>
              </a:lnSpc>
              <a:buClr>
                <a:srgbClr val="00B050"/>
              </a:buClr>
              <a:buFont typeface="Wingdings" panose="05000000000000000000" pitchFamily="2" charset="2"/>
              <a:buChar char="ü"/>
            </a:pPr>
            <a:endParaRPr lang="es-GT" sz="2000" dirty="0" smtClean="0"/>
          </a:p>
          <a:p>
            <a:pPr lvl="1">
              <a:lnSpc>
                <a:spcPct val="150000"/>
              </a:lnSpc>
              <a:buClr>
                <a:srgbClr val="00B050"/>
              </a:buClr>
            </a:pPr>
            <a:endParaRPr lang="es-GT" sz="2000" b="1" dirty="0" smtClean="0">
              <a:solidFill>
                <a:srgbClr val="0070C0"/>
              </a:solidFill>
            </a:endParaRPr>
          </a:p>
          <a:p>
            <a:pPr lvl="1">
              <a:lnSpc>
                <a:spcPct val="150000"/>
              </a:lnSpc>
              <a:buClr>
                <a:srgbClr val="00B050"/>
              </a:buClr>
              <a:buFont typeface="Wingdings" panose="05000000000000000000" pitchFamily="2" charset="2"/>
              <a:buChar char="ü"/>
            </a:pPr>
            <a:endParaRPr lang="es-GT" sz="2000" dirty="0" smtClean="0"/>
          </a:p>
          <a:p>
            <a:pPr lvl="1">
              <a:lnSpc>
                <a:spcPct val="150000"/>
              </a:lnSpc>
              <a:buClr>
                <a:srgbClr val="00B050"/>
              </a:buClr>
              <a:buFont typeface="Wingdings" panose="05000000000000000000" pitchFamily="2" charset="2"/>
              <a:buChar char="ü"/>
            </a:pPr>
            <a:r>
              <a:rPr lang="es-GT" sz="2000" dirty="0" smtClean="0"/>
              <a:t>WhatsApp</a:t>
            </a:r>
          </a:p>
          <a:p>
            <a:pPr lvl="1">
              <a:lnSpc>
                <a:spcPct val="150000"/>
              </a:lnSpc>
              <a:buClr>
                <a:srgbClr val="00B050"/>
              </a:buClr>
              <a:buFont typeface="Wingdings" panose="05000000000000000000" pitchFamily="2" charset="2"/>
              <a:buChar char="ü"/>
            </a:pPr>
            <a:r>
              <a:rPr lang="es-GT" sz="2000" dirty="0" err="1" smtClean="0"/>
              <a:t>Prezi</a:t>
            </a:r>
            <a:endParaRPr lang="es-GT" sz="2000" dirty="0"/>
          </a:p>
          <a:p>
            <a:pPr lvl="1">
              <a:lnSpc>
                <a:spcPct val="150000"/>
              </a:lnSpc>
              <a:buClr>
                <a:srgbClr val="00B050"/>
              </a:buClr>
              <a:buFont typeface="Wingdings" panose="05000000000000000000" pitchFamily="2" charset="2"/>
              <a:buChar char="ü"/>
            </a:pPr>
            <a:r>
              <a:rPr lang="es-GT" sz="2000" dirty="0"/>
              <a:t>Chat y chat de soporte</a:t>
            </a:r>
          </a:p>
          <a:p>
            <a:pPr lvl="1">
              <a:lnSpc>
                <a:spcPct val="150000"/>
              </a:lnSpc>
              <a:buClr>
                <a:srgbClr val="00B050"/>
              </a:buClr>
              <a:buFont typeface="Wingdings" panose="05000000000000000000" pitchFamily="2" charset="2"/>
              <a:buChar char="ü"/>
            </a:pPr>
            <a:r>
              <a:rPr lang="es-GT" sz="2000" dirty="0"/>
              <a:t>Sistemas de </a:t>
            </a:r>
            <a:r>
              <a:rPr lang="es-GT" sz="2000" dirty="0" smtClean="0"/>
              <a:t>ticket</a:t>
            </a:r>
          </a:p>
          <a:p>
            <a:pPr lvl="1">
              <a:lnSpc>
                <a:spcPct val="150000"/>
              </a:lnSpc>
              <a:buClr>
                <a:srgbClr val="00B050"/>
              </a:buClr>
              <a:buFont typeface="Wingdings" panose="05000000000000000000" pitchFamily="2" charset="2"/>
              <a:buChar char="ü"/>
            </a:pPr>
            <a:r>
              <a:rPr lang="es-GT" sz="2000" dirty="0" smtClean="0"/>
              <a:t>Software </a:t>
            </a:r>
            <a:r>
              <a:rPr lang="es-GT" sz="2000" dirty="0"/>
              <a:t>de </a:t>
            </a:r>
            <a:r>
              <a:rPr lang="es-GT" sz="2000" dirty="0" smtClean="0"/>
              <a:t>análisis </a:t>
            </a:r>
          </a:p>
        </p:txBody>
      </p:sp>
      <p:sp>
        <p:nvSpPr>
          <p:cNvPr id="5" name="Rectángulo 4"/>
          <p:cNvSpPr/>
          <p:nvPr/>
        </p:nvSpPr>
        <p:spPr>
          <a:xfrm>
            <a:off x="128267" y="6353147"/>
            <a:ext cx="1489510" cy="369332"/>
          </a:xfrm>
          <a:prstGeom prst="rect">
            <a:avLst/>
          </a:prstGeom>
        </p:spPr>
        <p:txBody>
          <a:bodyPr wrap="none">
            <a:spAutoFit/>
          </a:bodyPr>
          <a:lstStyle/>
          <a:p>
            <a:r>
              <a:rPr lang="es-GT" dirty="0" smtClean="0">
                <a:solidFill>
                  <a:schemeClr val="bg1"/>
                </a:solidFill>
              </a:rPr>
              <a:t>Herramientas</a:t>
            </a:r>
            <a:endParaRPr lang="es-GT" dirty="0">
              <a:solidFill>
                <a:schemeClr val="bg1"/>
              </a:solidFill>
            </a:endParaRPr>
          </a:p>
        </p:txBody>
      </p:sp>
      <p:sp>
        <p:nvSpPr>
          <p:cNvPr id="7" name="CuadroTexto 6"/>
          <p:cNvSpPr txBox="1"/>
          <p:nvPr/>
        </p:nvSpPr>
        <p:spPr>
          <a:xfrm>
            <a:off x="3392582" y="5522150"/>
            <a:ext cx="5404757" cy="830997"/>
          </a:xfrm>
          <a:prstGeom prst="rect">
            <a:avLst/>
          </a:prstGeom>
          <a:noFill/>
        </p:spPr>
        <p:txBody>
          <a:bodyPr wrap="square" rtlCol="0">
            <a:spAutoFit/>
          </a:bodyPr>
          <a:lstStyle/>
          <a:p>
            <a:r>
              <a:rPr lang="es-GT" sz="4800" b="1" dirty="0">
                <a:solidFill>
                  <a:srgbClr val="0070C0"/>
                </a:solidFill>
              </a:rPr>
              <a:t>¿Cuáles utilizan?</a:t>
            </a:r>
            <a:endParaRPr lang="es-GT" sz="4800" dirty="0"/>
          </a:p>
        </p:txBody>
      </p:sp>
    </p:spTree>
    <p:extLst>
      <p:ext uri="{BB962C8B-B14F-4D97-AF65-F5344CB8AC3E}">
        <p14:creationId xmlns:p14="http://schemas.microsoft.com/office/powerpoint/2010/main" val="11852620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29632" y="364243"/>
            <a:ext cx="5609124" cy="683642"/>
          </a:xfrm>
        </p:spPr>
        <p:txBody>
          <a:bodyPr>
            <a:normAutofit/>
          </a:bodyPr>
          <a:lstStyle/>
          <a:p>
            <a:r>
              <a:rPr lang="es-GT" sz="3200" dirty="0" smtClean="0">
                <a:solidFill>
                  <a:schemeClr val="accent5">
                    <a:lumMod val="75000"/>
                  </a:schemeClr>
                </a:solidFill>
              </a:rPr>
              <a:t>La evolución de la WEB (CMS)</a:t>
            </a:r>
            <a:endParaRPr lang="es-GT" sz="3200" dirty="0">
              <a:solidFill>
                <a:schemeClr val="accent5">
                  <a:lumMod val="75000"/>
                </a:schemeClr>
              </a:solidFill>
            </a:endParaRPr>
          </a:p>
        </p:txBody>
      </p:sp>
      <p:sp>
        <p:nvSpPr>
          <p:cNvPr id="3" name="Marcador de contenido 2"/>
          <p:cNvSpPr>
            <a:spLocks noGrp="1"/>
          </p:cNvSpPr>
          <p:nvPr>
            <p:ph idx="1"/>
          </p:nvPr>
        </p:nvSpPr>
        <p:spPr>
          <a:xfrm>
            <a:off x="1783823" y="1228973"/>
            <a:ext cx="7187176" cy="1870384"/>
          </a:xfrm>
        </p:spPr>
        <p:txBody>
          <a:bodyPr/>
          <a:lstStyle/>
          <a:p>
            <a:r>
              <a:rPr lang="es-GT" dirty="0" smtClean="0"/>
              <a:t>Inicios de la web</a:t>
            </a:r>
          </a:p>
          <a:p>
            <a:r>
              <a:rPr lang="es-GT" dirty="0" smtClean="0"/>
              <a:t>CMS / LMS / Blog </a:t>
            </a:r>
            <a:endParaRPr lang="es-GT" sz="1800" dirty="0"/>
          </a:p>
          <a:p>
            <a:r>
              <a:rPr lang="es-GT" dirty="0" smtClean="0"/>
              <a:t>Hosting </a:t>
            </a:r>
            <a:r>
              <a:rPr lang="es-GT" dirty="0" smtClean="0"/>
              <a:t>y servidores: </a:t>
            </a:r>
            <a:r>
              <a:rPr lang="es-GT" sz="2000" dirty="0" smtClean="0"/>
              <a:t>Descripción, ventajas y desventajas</a:t>
            </a:r>
            <a:endParaRPr lang="es-GT" dirty="0"/>
          </a:p>
        </p:txBody>
      </p:sp>
      <p:pic>
        <p:nvPicPr>
          <p:cNvPr id="2050" name="Picture 2" descr="https://conticop.files.wordpress.com/2015/03/64b6d-cms.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12919"/>
          <a:stretch/>
        </p:blipFill>
        <p:spPr bwMode="auto">
          <a:xfrm>
            <a:off x="1988147" y="3768466"/>
            <a:ext cx="5482434" cy="2563895"/>
          </a:xfrm>
          <a:prstGeom prst="rect">
            <a:avLst/>
          </a:prstGeom>
          <a:ln>
            <a:noFill/>
          </a:ln>
          <a:effectLst>
            <a:outerShdw blurRad="292100" dist="139700" dir="2700000" algn="tl" rotWithShape="0">
              <a:srgbClr val="333333">
                <a:alpha val="65000"/>
              </a:srgbClr>
            </a:outerShdw>
          </a:effectLst>
        </p:spPr>
      </p:pic>
      <p:pic>
        <p:nvPicPr>
          <p:cNvPr id="2052" name="Picture 4" descr="http://pubpages.unh.edu/~kng46/pic5.jpg"/>
          <p:cNvPicPr>
            <a:picLocks noChangeAspect="1" noChangeArrowheads="1"/>
          </p:cNvPicPr>
          <p:nvPr/>
        </p:nvPicPr>
        <p:blipFill>
          <a:blip r:embed="rId4">
            <a:duotone>
              <a:prstClr val="black"/>
              <a:schemeClr val="accent1">
                <a:lumMod val="40000"/>
                <a:lumOff val="60000"/>
                <a:tint val="45000"/>
                <a:satMod val="400000"/>
              </a:schemeClr>
            </a:duotone>
            <a:extLst>
              <a:ext uri="{28A0092B-C50C-407E-A947-70E740481C1C}">
                <a14:useLocalDpi xmlns:a14="http://schemas.microsoft.com/office/drawing/2010/main"/>
              </a:ext>
            </a:extLst>
          </a:blip>
          <a:srcRect/>
          <a:stretch>
            <a:fillRect/>
          </a:stretch>
        </p:blipFill>
        <p:spPr bwMode="auto">
          <a:xfrm>
            <a:off x="7756323" y="3758673"/>
            <a:ext cx="4057736" cy="25813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2" descr="https://encrypted-tbn2.gstatic.com/images?q=tbn:ANd9GcQFYf77wMzGtGQ6T3Wckb3gDmNp7McjkntuHMNMOeZ6VZFEW3Kzpw"/>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498566" y="317842"/>
            <a:ext cx="771105" cy="77110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https://recodetech.files.wordpress.com/2014/04/tools_anteromiteshutterstock.jpg?quality=80&amp;strip=info"/>
          <p:cNvPicPr>
            <a:picLocks noChangeAspect="1" noChangeArrowheads="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rot="10800000">
            <a:off x="8970998" y="9826"/>
            <a:ext cx="3229166" cy="150634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emprenderalia.com/wp-content/uploads/wordpress.jpg"/>
          <p:cNvPicPr>
            <a:picLocks noChangeAspect="1" noChangeArrowheads="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873186" y="1517448"/>
            <a:ext cx="1944806" cy="648269"/>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elearning.ingenieria.usac.edu.gt/web/images/articulos/moodle-logo.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0003981" y="2117147"/>
            <a:ext cx="1534853" cy="391559"/>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escueladigital.pe/sites/__escueladigital/files/Drupal-600x230.jpg"/>
          <p:cNvPicPr>
            <a:picLocks noChangeAspect="1" noChangeArrowheads="1"/>
          </p:cNvPicPr>
          <p:nvPr/>
        </p:nvPicPr>
        <p:blipFill>
          <a:blip r:embed="rId9"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989232" y="2610911"/>
            <a:ext cx="1549602" cy="594014"/>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0" y="6371251"/>
            <a:ext cx="1489510" cy="369332"/>
          </a:xfrm>
          <a:prstGeom prst="rect">
            <a:avLst/>
          </a:prstGeom>
        </p:spPr>
        <p:txBody>
          <a:bodyPr wrap="none">
            <a:spAutoFit/>
          </a:bodyPr>
          <a:lstStyle/>
          <a:p>
            <a:r>
              <a:rPr lang="es-GT" dirty="0" smtClean="0">
                <a:solidFill>
                  <a:schemeClr val="bg1"/>
                </a:solidFill>
              </a:rPr>
              <a:t>Herramientas</a:t>
            </a:r>
            <a:endParaRPr lang="es-GT" dirty="0">
              <a:solidFill>
                <a:schemeClr val="bg1"/>
              </a:solidFill>
            </a:endParaRPr>
          </a:p>
        </p:txBody>
      </p:sp>
    </p:spTree>
    <p:extLst>
      <p:ext uri="{BB962C8B-B14F-4D97-AF65-F5344CB8AC3E}">
        <p14:creationId xmlns:p14="http://schemas.microsoft.com/office/powerpoint/2010/main" val="189268786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EB8F22"/>
      </a:accent1>
      <a:accent2>
        <a:srgbClr val="CD4223"/>
      </a:accent2>
      <a:accent3>
        <a:srgbClr val="A89374"/>
      </a:accent3>
      <a:accent4>
        <a:srgbClr val="83AA67"/>
      </a:accent4>
      <a:accent5>
        <a:srgbClr val="4FA9C1"/>
      </a:accent5>
      <a:accent6>
        <a:srgbClr val="9390AF"/>
      </a:accent6>
      <a:hlink>
        <a:srgbClr val="EC7220"/>
      </a:hlink>
      <a:folHlink>
        <a:srgbClr val="F09355"/>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EBEC8F79-A447-43FC-8E81-85E8468AF3F9}"/>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TM03457496[[fn=Paralaje]]</Template>
  <TotalTime>1398</TotalTime>
  <Words>1116</Words>
  <Application>Microsoft Office PowerPoint</Application>
  <PresentationFormat>Panorámica</PresentationFormat>
  <Paragraphs>218</Paragraphs>
  <Slides>22</Slides>
  <Notes>13</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22</vt:i4>
      </vt:variant>
    </vt:vector>
  </HeadingPairs>
  <TitlesOfParts>
    <vt:vector size="28" baseType="lpstr">
      <vt:lpstr>Arial</vt:lpstr>
      <vt:lpstr>Calibri</vt:lpstr>
      <vt:lpstr>Corbel</vt:lpstr>
      <vt:lpstr>StagBook</vt:lpstr>
      <vt:lpstr>Wingdings</vt:lpstr>
      <vt:lpstr>Parallax</vt:lpstr>
      <vt:lpstr>Herramientas de comunicación que mejoran la gestión de las organizaciones</vt:lpstr>
      <vt:lpstr>Comunicación proceso mediante el cual se puede transmitir información de una entidad a otra</vt:lpstr>
      <vt:lpstr>Comunicación</vt:lpstr>
      <vt:lpstr>Usuarios de internet y telefonía</vt:lpstr>
      <vt:lpstr>LA SOCIEDAD VIRTUAL TAMBIÉN ES EXCLUYENTE  Se estima que aproximadamente el 50 por ciento de la población nunca ha tenido la oportunidad de utilizar una computadora, ni el Internet. De ahí la existencia de una brecha tecnológica que genera exclusión social, ya que estos individuos no tendrán las mismas oportunidades que aquellos que tienen acceso libre a la tecnología y sus diferentes aplicaciones.</vt:lpstr>
      <vt:lpstr>Herramientas</vt:lpstr>
      <vt:lpstr>Algunas herramientas…</vt:lpstr>
      <vt:lpstr>Algunas herramientas de uso diario…</vt:lpstr>
      <vt:lpstr>La evolución de la WEB (CMS)</vt:lpstr>
      <vt:lpstr>Redes sociales</vt:lpstr>
      <vt:lpstr>Redes sociales</vt:lpstr>
      <vt:lpstr>Nuevos términos  #LOL  Laughing out Loud (reírse a carcajadas) #YOLOYou Only Live Once (Sólo vives una vez) #SELFIE (autorretrato)</vt:lpstr>
      <vt:lpstr>#Tendencias en redes sociales</vt:lpstr>
      <vt:lpstr>MEMES  Y VIRALES</vt:lpstr>
      <vt:lpstr>Presentación de PowerPoint</vt:lpstr>
      <vt:lpstr>Caso de éxito: Pastillas para el dolor ajeno</vt:lpstr>
      <vt:lpstr>Plan básico de difusión en 7 pasos</vt:lpstr>
      <vt:lpstr>Caso de éxito:  Chao pescao</vt:lpstr>
      <vt:lpstr>Otras herramientas</vt:lpstr>
      <vt:lpstr>Presentación de PowerPoint</vt:lpstr>
      <vt:lpstr>Fuentes:</vt:lpstr>
      <vt:lpstr>Videos musicales sobre el tema de redes sociales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Tecnologías de Información y Comunicación</dc:title>
  <dc:creator>Luis De Leon</dc:creator>
  <cp:lastModifiedBy>Luis De Leon</cp:lastModifiedBy>
  <cp:revision>131</cp:revision>
  <dcterms:created xsi:type="dcterms:W3CDTF">2015-06-01T17:47:47Z</dcterms:created>
  <dcterms:modified xsi:type="dcterms:W3CDTF">2015-06-04T22:12:19Z</dcterms:modified>
</cp:coreProperties>
</file>